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25"/>
  </p:notesMasterIdLst>
  <p:sldIdLst>
    <p:sldId id="297" r:id="rId2"/>
    <p:sldId id="300" r:id="rId3"/>
    <p:sldId id="331" r:id="rId4"/>
    <p:sldId id="312" r:id="rId5"/>
    <p:sldId id="280" r:id="rId6"/>
    <p:sldId id="334" r:id="rId7"/>
    <p:sldId id="332" r:id="rId8"/>
    <p:sldId id="336" r:id="rId9"/>
    <p:sldId id="333" r:id="rId10"/>
    <p:sldId id="26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311" r:id="rId22"/>
    <p:sldId id="335" r:id="rId23"/>
    <p:sldId id="299" r:id="rId24"/>
  </p:sldIdLst>
  <p:sldSz cx="12192000" cy="6858000"/>
  <p:notesSz cx="6858000" cy="9144000"/>
  <p:embeddedFontLst>
    <p:embeddedFont>
      <p:font typeface="Cascadia Mono" panose="020B0609020000020004" pitchFamily="49" charset="0"/>
      <p:regular r:id="rId26"/>
      <p:bold r:id="rId27"/>
      <p:italic r:id="rId28"/>
      <p:boldItalic r:id="rId29"/>
    </p:embeddedFont>
    <p:embeddedFont>
      <p:font typeface="Consolas" panose="020B0609020204030204" pitchFamily="49" charset="0"/>
      <p:regular r:id="rId30"/>
      <p:bold r:id="rId31"/>
      <p:italic r:id="rId32"/>
      <p:bold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57" autoAdjust="0"/>
    <p:restoredTop sz="96370"/>
  </p:normalViewPr>
  <p:slideViewPr>
    <p:cSldViewPr snapToGrid="0">
      <p:cViewPr varScale="1">
        <p:scale>
          <a:sx n="103" d="100"/>
          <a:sy n="103" d="100"/>
        </p:scale>
        <p:origin x="12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EB28D581-0E0F-4DCD-AB21-9C75E0E3973B}"/>
    <pc:docChg chg="custSel addSld delSld modSld sldOrd">
      <pc:chgData name="Marco Parenzan" userId="a83bbb23f3e251dc" providerId="LiveId" clId="{EB28D581-0E0F-4DCD-AB21-9C75E0E3973B}" dt="2024-05-31T12:31:57.805" v="13" actId="20577"/>
      <pc:docMkLst>
        <pc:docMk/>
      </pc:docMkLst>
      <pc:sldChg chg="addSp delSp ord">
        <pc:chgData name="Marco Parenzan" userId="a83bbb23f3e251dc" providerId="LiveId" clId="{EB28D581-0E0F-4DCD-AB21-9C75E0E3973B}" dt="2024-05-31T12:27:18.336" v="6"/>
        <pc:sldMkLst>
          <pc:docMk/>
          <pc:sldMk cId="3127784773" sldId="280"/>
        </pc:sldMkLst>
        <pc:picChg chg="add del">
          <ac:chgData name="Marco Parenzan" userId="a83bbb23f3e251dc" providerId="LiveId" clId="{EB28D581-0E0F-4DCD-AB21-9C75E0E3973B}" dt="2024-05-31T07:34:54.776" v="1" actId="478"/>
          <ac:picMkLst>
            <pc:docMk/>
            <pc:sldMk cId="3127784773" sldId="280"/>
            <ac:picMk id="1026" creationId="{4CBAD923-0F87-D2AC-1762-B6085F551E81}"/>
          </ac:picMkLst>
        </pc:picChg>
      </pc:sldChg>
      <pc:sldChg chg="modSp add del mod">
        <pc:chgData name="Marco Parenzan" userId="a83bbb23f3e251dc" providerId="LiveId" clId="{EB28D581-0E0F-4DCD-AB21-9C75E0E3973B}" dt="2024-05-31T12:26:55.625" v="4" actId="47"/>
        <pc:sldMkLst>
          <pc:docMk/>
          <pc:sldMk cId="1464837989" sldId="336"/>
        </pc:sldMkLst>
        <pc:spChg chg="mod">
          <ac:chgData name="Marco Parenzan" userId="a83bbb23f3e251dc" providerId="LiveId" clId="{EB28D581-0E0F-4DCD-AB21-9C75E0E3973B}" dt="2024-05-31T12:26:38.258" v="3" actId="21"/>
          <ac:spMkLst>
            <pc:docMk/>
            <pc:sldMk cId="1464837989" sldId="336"/>
            <ac:spMk id="11" creationId="{5C5267A9-5C2F-45C2-DAA9-5AD6271C6127}"/>
          </ac:spMkLst>
        </pc:spChg>
      </pc:sldChg>
      <pc:sldChg chg="addSp delSp modSp new mod modClrScheme chgLayout">
        <pc:chgData name="Marco Parenzan" userId="a83bbb23f3e251dc" providerId="LiveId" clId="{EB28D581-0E0F-4DCD-AB21-9C75E0E3973B}" dt="2024-05-31T12:31:57.805" v="13" actId="20577"/>
        <pc:sldMkLst>
          <pc:docMk/>
          <pc:sldMk cId="4176492688" sldId="336"/>
        </pc:sldMkLst>
        <pc:spChg chg="del">
          <ac:chgData name="Marco Parenzan" userId="a83bbb23f3e251dc" providerId="LiveId" clId="{EB28D581-0E0F-4DCD-AB21-9C75E0E3973B}" dt="2024-05-31T12:31:42.336" v="8" actId="700"/>
          <ac:spMkLst>
            <pc:docMk/>
            <pc:sldMk cId="4176492688" sldId="336"/>
            <ac:spMk id="2" creationId="{0AAC9792-C0FC-BE50-F7FA-7942CB872C18}"/>
          </ac:spMkLst>
        </pc:spChg>
        <pc:spChg chg="del mod ord">
          <ac:chgData name="Marco Parenzan" userId="a83bbb23f3e251dc" providerId="LiveId" clId="{EB28D581-0E0F-4DCD-AB21-9C75E0E3973B}" dt="2024-05-31T12:31:42.336" v="8" actId="700"/>
          <ac:spMkLst>
            <pc:docMk/>
            <pc:sldMk cId="4176492688" sldId="336"/>
            <ac:spMk id="3" creationId="{05AC180A-BE2D-D368-1959-98693342E58B}"/>
          </ac:spMkLst>
        </pc:spChg>
        <pc:spChg chg="add del mod ord">
          <ac:chgData name="Marco Parenzan" userId="a83bbb23f3e251dc" providerId="LiveId" clId="{EB28D581-0E0F-4DCD-AB21-9C75E0E3973B}" dt="2024-05-31T12:31:55.781" v="9" actId="700"/>
          <ac:spMkLst>
            <pc:docMk/>
            <pc:sldMk cId="4176492688" sldId="336"/>
            <ac:spMk id="4" creationId="{E6BB89A1-A1C5-12A7-F21B-7B3E2D9E50B8}"/>
          </ac:spMkLst>
        </pc:spChg>
        <pc:spChg chg="add mod ord">
          <ac:chgData name="Marco Parenzan" userId="a83bbb23f3e251dc" providerId="LiveId" clId="{EB28D581-0E0F-4DCD-AB21-9C75E0E3973B}" dt="2024-05-31T12:31:57.805" v="13" actId="20577"/>
          <ac:spMkLst>
            <pc:docMk/>
            <pc:sldMk cId="4176492688" sldId="336"/>
            <ac:spMk id="5" creationId="{FD5AF373-C69A-F5BF-881B-85D6126AC679}"/>
          </ac:spMkLst>
        </pc:spChg>
        <pc:spChg chg="add mod ord">
          <ac:chgData name="Marco Parenzan" userId="a83bbb23f3e251dc" providerId="LiveId" clId="{EB28D581-0E0F-4DCD-AB21-9C75E0E3973B}" dt="2024-05-31T12:31:55.781" v="9" actId="700"/>
          <ac:spMkLst>
            <pc:docMk/>
            <pc:sldMk cId="4176492688" sldId="336"/>
            <ac:spMk id="6" creationId="{32AA12C0-1547-63AF-4542-10739FF0E50E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+mn-lt"/>
              <a:ea typeface="Open Sans" panose="020B0606030504020204" pitchFamily="34" charset="0"/>
              <a:cs typeface="Space Grotesk Medium" pitchFamily="2" charset="77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it-IT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it-IT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5/31/2024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11" Type="http://schemas.openxmlformats.org/officeDocument/2006/relationships/image" Target="../media/image17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6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5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5EA1BB4-279F-4EFF-FBD9-7DD98C3D34DD}"/>
              </a:ext>
            </a:extLst>
          </p:cNvPr>
          <p:cNvSpPr/>
          <p:nvPr userDrawn="1"/>
        </p:nvSpPr>
        <p:spPr>
          <a:xfrm>
            <a:off x="-1" y="6364143"/>
            <a:ext cx="12192001" cy="493857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 descr="Mesa">
            <a:extLst>
              <a:ext uri="{FF2B5EF4-FFF2-40B4-BE49-F238E27FC236}">
                <a16:creationId xmlns:a16="http://schemas.microsoft.com/office/drawing/2014/main" id="{B2855AC3-C263-9950-3D79-F929C81D8E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401" y="6461391"/>
            <a:ext cx="1205186" cy="297904"/>
          </a:xfrm>
          <a:prstGeom prst="rect">
            <a:avLst/>
          </a:prstGeom>
        </p:spPr>
      </p:pic>
      <p:pic>
        <p:nvPicPr>
          <p:cNvPr id="8" name="Immagine 7" descr="Overnet">
            <a:extLst>
              <a:ext uri="{FF2B5EF4-FFF2-40B4-BE49-F238E27FC236}">
                <a16:creationId xmlns:a16="http://schemas.microsoft.com/office/drawing/2014/main" id="{E24685F7-8895-079C-B88E-7A04C5C6E2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03906" y="6461391"/>
            <a:ext cx="2070434" cy="297904"/>
          </a:xfrm>
          <a:prstGeom prst="rect">
            <a:avLst/>
          </a:prstGeom>
        </p:spPr>
      </p:pic>
      <p:pic>
        <p:nvPicPr>
          <p:cNvPr id="9" name="Elemento grafico 8" descr="Ellycode - What do you need?">
            <a:extLst>
              <a:ext uri="{FF2B5EF4-FFF2-40B4-BE49-F238E27FC236}">
                <a16:creationId xmlns:a16="http://schemas.microsoft.com/office/drawing/2014/main" id="{96B808C3-D057-6146-BD99-ED3E720AAF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2049" y="6398805"/>
            <a:ext cx="1809940" cy="435838"/>
          </a:xfrm>
          <a:prstGeom prst="rect">
            <a:avLst/>
          </a:prstGeom>
        </p:spPr>
      </p:pic>
      <p:pic>
        <p:nvPicPr>
          <p:cNvPr id="10" name="Immagine 9" descr="Brandplane - Makes your content fly">
            <a:extLst>
              <a:ext uri="{FF2B5EF4-FFF2-40B4-BE49-F238E27FC236}">
                <a16:creationId xmlns:a16="http://schemas.microsoft.com/office/drawing/2014/main" id="{AC862DA1-2D06-1418-6E78-1FE2E311B6A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528384" y="6389569"/>
            <a:ext cx="933947" cy="484404"/>
          </a:xfrm>
          <a:prstGeom prst="rect">
            <a:avLst/>
          </a:prstGeom>
        </p:spPr>
      </p:pic>
      <p:pic>
        <p:nvPicPr>
          <p:cNvPr id="11" name="Elemento grafico 10" descr=".NET software house">
            <a:extLst>
              <a:ext uri="{FF2B5EF4-FFF2-40B4-BE49-F238E27FC236}">
                <a16:creationId xmlns:a16="http://schemas.microsoft.com/office/drawing/2014/main" id="{38B20CB9-08F0-2C1F-A2E3-17249A2CBA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5236" y="6232158"/>
            <a:ext cx="726336" cy="72633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96B67E2-D8B4-B058-40E8-C7BC1FC03F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10972800" cy="4422775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75144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5EA1BB4-279F-4EFF-FBD9-7DD98C3D34DD}"/>
              </a:ext>
            </a:extLst>
          </p:cNvPr>
          <p:cNvSpPr/>
          <p:nvPr userDrawn="1"/>
        </p:nvSpPr>
        <p:spPr>
          <a:xfrm>
            <a:off x="-1" y="6364143"/>
            <a:ext cx="12192001" cy="493857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 descr="Mesa">
            <a:extLst>
              <a:ext uri="{FF2B5EF4-FFF2-40B4-BE49-F238E27FC236}">
                <a16:creationId xmlns:a16="http://schemas.microsoft.com/office/drawing/2014/main" id="{B2855AC3-C263-9950-3D79-F929C81D8E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401" y="6461391"/>
            <a:ext cx="1205186" cy="297904"/>
          </a:xfrm>
          <a:prstGeom prst="rect">
            <a:avLst/>
          </a:prstGeom>
        </p:spPr>
      </p:pic>
      <p:pic>
        <p:nvPicPr>
          <p:cNvPr id="8" name="Immagine 7" descr="Overnet">
            <a:extLst>
              <a:ext uri="{FF2B5EF4-FFF2-40B4-BE49-F238E27FC236}">
                <a16:creationId xmlns:a16="http://schemas.microsoft.com/office/drawing/2014/main" id="{E24685F7-8895-079C-B88E-7A04C5C6E2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03906" y="6461391"/>
            <a:ext cx="2070434" cy="297904"/>
          </a:xfrm>
          <a:prstGeom prst="rect">
            <a:avLst/>
          </a:prstGeom>
        </p:spPr>
      </p:pic>
      <p:pic>
        <p:nvPicPr>
          <p:cNvPr id="9" name="Elemento grafico 8" descr="Ellycode - What do you need?">
            <a:extLst>
              <a:ext uri="{FF2B5EF4-FFF2-40B4-BE49-F238E27FC236}">
                <a16:creationId xmlns:a16="http://schemas.microsoft.com/office/drawing/2014/main" id="{96B808C3-D057-6146-BD99-ED3E720AAF0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2049" y="6398805"/>
            <a:ext cx="1809940" cy="435838"/>
          </a:xfrm>
          <a:prstGeom prst="rect">
            <a:avLst/>
          </a:prstGeom>
        </p:spPr>
      </p:pic>
      <p:pic>
        <p:nvPicPr>
          <p:cNvPr id="10" name="Immagine 9" descr="Brandplane - Makes your content fly">
            <a:extLst>
              <a:ext uri="{FF2B5EF4-FFF2-40B4-BE49-F238E27FC236}">
                <a16:creationId xmlns:a16="http://schemas.microsoft.com/office/drawing/2014/main" id="{AC862DA1-2D06-1418-6E78-1FE2E311B6A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528384" y="6389569"/>
            <a:ext cx="933947" cy="484404"/>
          </a:xfrm>
          <a:prstGeom prst="rect">
            <a:avLst/>
          </a:prstGeom>
        </p:spPr>
      </p:pic>
      <p:pic>
        <p:nvPicPr>
          <p:cNvPr id="11" name="Elemento grafico 10" descr=".NET software house">
            <a:extLst>
              <a:ext uri="{FF2B5EF4-FFF2-40B4-BE49-F238E27FC236}">
                <a16:creationId xmlns:a16="http://schemas.microsoft.com/office/drawing/2014/main" id="{38B20CB9-08F0-2C1F-A2E3-17249A2CBA6E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5236" y="6232158"/>
            <a:ext cx="726336" cy="7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i="0" kern="1200" spc="-50" baseline="0" dirty="0">
                <a:solidFill>
                  <a:schemeClr val="tx2">
                    <a:lumMod val="50000"/>
                  </a:schemeClr>
                </a:solidFill>
                <a:latin typeface="+mn-lt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899AC66-7D7D-84D3-D128-9C393F4B3326}"/>
              </a:ext>
            </a:extLst>
          </p:cNvPr>
          <p:cNvSpPr/>
          <p:nvPr userDrawn="1"/>
        </p:nvSpPr>
        <p:spPr>
          <a:xfrm>
            <a:off x="-1" y="6364143"/>
            <a:ext cx="12192001" cy="493857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8" name="Immagine 7" descr="Mesa">
            <a:extLst>
              <a:ext uri="{FF2B5EF4-FFF2-40B4-BE49-F238E27FC236}">
                <a16:creationId xmlns:a16="http://schemas.microsoft.com/office/drawing/2014/main" id="{D856C08A-00C6-B186-EAE3-1E3E70CCB1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401" y="6461391"/>
            <a:ext cx="1205186" cy="297904"/>
          </a:xfrm>
          <a:prstGeom prst="rect">
            <a:avLst/>
          </a:prstGeom>
        </p:spPr>
      </p:pic>
      <p:pic>
        <p:nvPicPr>
          <p:cNvPr id="9" name="Immagine 8" descr="Overnet">
            <a:extLst>
              <a:ext uri="{FF2B5EF4-FFF2-40B4-BE49-F238E27FC236}">
                <a16:creationId xmlns:a16="http://schemas.microsoft.com/office/drawing/2014/main" id="{22347E42-53DA-AFF6-2CEB-2515960D21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03906" y="6461391"/>
            <a:ext cx="2070434" cy="297904"/>
          </a:xfrm>
          <a:prstGeom prst="rect">
            <a:avLst/>
          </a:prstGeom>
        </p:spPr>
      </p:pic>
      <p:pic>
        <p:nvPicPr>
          <p:cNvPr id="10" name="Elemento grafico 9" descr="Ellycode - What do you need?">
            <a:extLst>
              <a:ext uri="{FF2B5EF4-FFF2-40B4-BE49-F238E27FC236}">
                <a16:creationId xmlns:a16="http://schemas.microsoft.com/office/drawing/2014/main" id="{57ABF572-F91C-35C3-0E71-8D94F450CD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2049" y="6398805"/>
            <a:ext cx="1809940" cy="435838"/>
          </a:xfrm>
          <a:prstGeom prst="rect">
            <a:avLst/>
          </a:prstGeom>
        </p:spPr>
      </p:pic>
      <p:pic>
        <p:nvPicPr>
          <p:cNvPr id="11" name="Immagine 10" descr="Brandplane - Makes your content fly">
            <a:extLst>
              <a:ext uri="{FF2B5EF4-FFF2-40B4-BE49-F238E27FC236}">
                <a16:creationId xmlns:a16="http://schemas.microsoft.com/office/drawing/2014/main" id="{9B16D1D2-59A9-6482-BE40-4F4B51EED1A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528384" y="6389569"/>
            <a:ext cx="933947" cy="484404"/>
          </a:xfrm>
          <a:prstGeom prst="rect">
            <a:avLst/>
          </a:prstGeom>
        </p:spPr>
      </p:pic>
      <p:pic>
        <p:nvPicPr>
          <p:cNvPr id="12" name="Elemento grafico 11" descr=".NET software house">
            <a:extLst>
              <a:ext uri="{FF2B5EF4-FFF2-40B4-BE49-F238E27FC236}">
                <a16:creationId xmlns:a16="http://schemas.microsoft.com/office/drawing/2014/main" id="{20FE50AA-40E2-22F7-2CC6-62A5A6D50B3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5236" y="6232158"/>
            <a:ext cx="726336" cy="7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B19076A-E05B-D58C-AD18-159CF68255B6}"/>
              </a:ext>
            </a:extLst>
          </p:cNvPr>
          <p:cNvSpPr/>
          <p:nvPr userDrawn="1"/>
        </p:nvSpPr>
        <p:spPr>
          <a:xfrm>
            <a:off x="-1" y="6364143"/>
            <a:ext cx="12192001" cy="493857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 descr="Mesa">
            <a:extLst>
              <a:ext uri="{FF2B5EF4-FFF2-40B4-BE49-F238E27FC236}">
                <a16:creationId xmlns:a16="http://schemas.microsoft.com/office/drawing/2014/main" id="{4215C589-1B37-7A3E-1B86-D02CA35F12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401" y="6461391"/>
            <a:ext cx="1205186" cy="297904"/>
          </a:xfrm>
          <a:prstGeom prst="rect">
            <a:avLst/>
          </a:prstGeom>
        </p:spPr>
      </p:pic>
      <p:pic>
        <p:nvPicPr>
          <p:cNvPr id="6" name="Immagine 5" descr="Overnet">
            <a:extLst>
              <a:ext uri="{FF2B5EF4-FFF2-40B4-BE49-F238E27FC236}">
                <a16:creationId xmlns:a16="http://schemas.microsoft.com/office/drawing/2014/main" id="{1202433A-092B-0197-72DB-8FA1A89902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03906" y="6461391"/>
            <a:ext cx="2070434" cy="297904"/>
          </a:xfrm>
          <a:prstGeom prst="rect">
            <a:avLst/>
          </a:prstGeom>
        </p:spPr>
      </p:pic>
      <p:pic>
        <p:nvPicPr>
          <p:cNvPr id="7" name="Elemento grafico 6" descr="Ellycode - What do you need?">
            <a:extLst>
              <a:ext uri="{FF2B5EF4-FFF2-40B4-BE49-F238E27FC236}">
                <a16:creationId xmlns:a16="http://schemas.microsoft.com/office/drawing/2014/main" id="{D7212E74-DF1A-F60E-AF09-5ACA1BF3D8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2049" y="6398805"/>
            <a:ext cx="1809940" cy="435838"/>
          </a:xfrm>
          <a:prstGeom prst="rect">
            <a:avLst/>
          </a:prstGeom>
        </p:spPr>
      </p:pic>
      <p:pic>
        <p:nvPicPr>
          <p:cNvPr id="8" name="Immagine 7" descr="Brandplane - Makes your content fly">
            <a:extLst>
              <a:ext uri="{FF2B5EF4-FFF2-40B4-BE49-F238E27FC236}">
                <a16:creationId xmlns:a16="http://schemas.microsoft.com/office/drawing/2014/main" id="{988FCFC4-3575-19CF-87FA-1DC545FD5668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528384" y="6389569"/>
            <a:ext cx="933947" cy="484404"/>
          </a:xfrm>
          <a:prstGeom prst="rect">
            <a:avLst/>
          </a:prstGeom>
        </p:spPr>
      </p:pic>
      <p:pic>
        <p:nvPicPr>
          <p:cNvPr id="9" name="Elemento grafico 8" descr=".NET software house">
            <a:extLst>
              <a:ext uri="{FF2B5EF4-FFF2-40B4-BE49-F238E27FC236}">
                <a16:creationId xmlns:a16="http://schemas.microsoft.com/office/drawing/2014/main" id="{D31D278B-F7FE-B80C-A79B-9EB79C39F12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5236" y="6232158"/>
            <a:ext cx="726336" cy="7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8926358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Rettangolo 1">
            <a:extLst>
              <a:ext uri="{FF2B5EF4-FFF2-40B4-BE49-F238E27FC236}">
                <a16:creationId xmlns:a16="http://schemas.microsoft.com/office/drawing/2014/main" id="{119C9CD4-5226-51C7-8452-041872C8B0CA}"/>
              </a:ext>
            </a:extLst>
          </p:cNvPr>
          <p:cNvSpPr/>
          <p:nvPr userDrawn="1"/>
        </p:nvSpPr>
        <p:spPr>
          <a:xfrm>
            <a:off x="-1" y="6364143"/>
            <a:ext cx="12192001" cy="493857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 descr="Mesa">
            <a:extLst>
              <a:ext uri="{FF2B5EF4-FFF2-40B4-BE49-F238E27FC236}">
                <a16:creationId xmlns:a16="http://schemas.microsoft.com/office/drawing/2014/main" id="{25FFA45A-00E1-EE7C-59DA-06BED8E728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1401" y="6461391"/>
            <a:ext cx="1205186" cy="297904"/>
          </a:xfrm>
          <a:prstGeom prst="rect">
            <a:avLst/>
          </a:prstGeom>
        </p:spPr>
      </p:pic>
      <p:pic>
        <p:nvPicPr>
          <p:cNvPr id="4" name="Immagine 3" descr="Overnet">
            <a:extLst>
              <a:ext uri="{FF2B5EF4-FFF2-40B4-BE49-F238E27FC236}">
                <a16:creationId xmlns:a16="http://schemas.microsoft.com/office/drawing/2014/main" id="{187A0E66-2E2D-34AA-7771-AC6EAD32956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03906" y="6461391"/>
            <a:ext cx="2070434" cy="297904"/>
          </a:xfrm>
          <a:prstGeom prst="rect">
            <a:avLst/>
          </a:prstGeom>
        </p:spPr>
      </p:pic>
      <p:pic>
        <p:nvPicPr>
          <p:cNvPr id="5" name="Elemento grafico 4" descr="Ellycode - What do you need?">
            <a:extLst>
              <a:ext uri="{FF2B5EF4-FFF2-40B4-BE49-F238E27FC236}">
                <a16:creationId xmlns:a16="http://schemas.microsoft.com/office/drawing/2014/main" id="{EE4C837D-14C7-10F5-2966-DEDE884E4D1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02049" y="6398805"/>
            <a:ext cx="1809940" cy="435838"/>
          </a:xfrm>
          <a:prstGeom prst="rect">
            <a:avLst/>
          </a:prstGeom>
        </p:spPr>
      </p:pic>
      <p:pic>
        <p:nvPicPr>
          <p:cNvPr id="7" name="Immagine 6" descr="Brandplane - Makes your content fly">
            <a:extLst>
              <a:ext uri="{FF2B5EF4-FFF2-40B4-BE49-F238E27FC236}">
                <a16:creationId xmlns:a16="http://schemas.microsoft.com/office/drawing/2014/main" id="{03680B67-FA80-DC28-4131-95C7F0E15B72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528384" y="6389569"/>
            <a:ext cx="933947" cy="484404"/>
          </a:xfrm>
          <a:prstGeom prst="rect">
            <a:avLst/>
          </a:prstGeom>
        </p:spPr>
      </p:pic>
      <p:pic>
        <p:nvPicPr>
          <p:cNvPr id="8" name="Elemento grafico 7" descr=".NET software house">
            <a:extLst>
              <a:ext uri="{FF2B5EF4-FFF2-40B4-BE49-F238E27FC236}">
                <a16:creationId xmlns:a16="http://schemas.microsoft.com/office/drawing/2014/main" id="{C4B176EE-7008-0A07-E3B3-98B18DE8FD61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5236" y="6232158"/>
            <a:ext cx="726336" cy="7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ttangolo 2">
            <a:extLst>
              <a:ext uri="{FF2B5EF4-FFF2-40B4-BE49-F238E27FC236}">
                <a16:creationId xmlns:a16="http://schemas.microsoft.com/office/drawing/2014/main" id="{7CC21C81-4D94-6FD4-99D1-D3C3F12898C8}"/>
              </a:ext>
            </a:extLst>
          </p:cNvPr>
          <p:cNvSpPr/>
          <p:nvPr userDrawn="1"/>
        </p:nvSpPr>
        <p:spPr>
          <a:xfrm>
            <a:off x="-1" y="6364143"/>
            <a:ext cx="12192001" cy="493857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 descr="Mesa">
            <a:extLst>
              <a:ext uri="{FF2B5EF4-FFF2-40B4-BE49-F238E27FC236}">
                <a16:creationId xmlns:a16="http://schemas.microsoft.com/office/drawing/2014/main" id="{9A07D31E-7EB7-F9E1-BECD-A5958BAAE3BE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241401" y="6461391"/>
            <a:ext cx="1205186" cy="297904"/>
          </a:xfrm>
          <a:prstGeom prst="rect">
            <a:avLst/>
          </a:prstGeom>
        </p:spPr>
      </p:pic>
      <p:pic>
        <p:nvPicPr>
          <p:cNvPr id="5" name="Immagine 4" descr="Overnet">
            <a:extLst>
              <a:ext uri="{FF2B5EF4-FFF2-40B4-BE49-F238E27FC236}">
                <a16:creationId xmlns:a16="http://schemas.microsoft.com/office/drawing/2014/main" id="{E5C22FC8-8881-F4D6-EB83-B9728D28E10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203906" y="6461391"/>
            <a:ext cx="2070434" cy="297904"/>
          </a:xfrm>
          <a:prstGeom prst="rect">
            <a:avLst/>
          </a:prstGeom>
        </p:spPr>
      </p:pic>
      <p:pic>
        <p:nvPicPr>
          <p:cNvPr id="6" name="Elemento grafico 5" descr="Ellycode - What do you need?">
            <a:extLst>
              <a:ext uri="{FF2B5EF4-FFF2-40B4-BE49-F238E27FC236}">
                <a16:creationId xmlns:a16="http://schemas.microsoft.com/office/drawing/2014/main" id="{9ED5C7CF-2CB8-5CE5-9178-63BDCD691FDC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02049" y="6398805"/>
            <a:ext cx="1809940" cy="435838"/>
          </a:xfrm>
          <a:prstGeom prst="rect">
            <a:avLst/>
          </a:prstGeom>
        </p:spPr>
      </p:pic>
      <p:pic>
        <p:nvPicPr>
          <p:cNvPr id="8" name="Immagine 7" descr="Brandplane - Makes your content fly">
            <a:extLst>
              <a:ext uri="{FF2B5EF4-FFF2-40B4-BE49-F238E27FC236}">
                <a16:creationId xmlns:a16="http://schemas.microsoft.com/office/drawing/2014/main" id="{8887596B-9B2F-A10A-8C57-B82E32B9E4DA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528384" y="6389569"/>
            <a:ext cx="933947" cy="484404"/>
          </a:xfrm>
          <a:prstGeom prst="rect">
            <a:avLst/>
          </a:prstGeom>
        </p:spPr>
      </p:pic>
      <p:pic>
        <p:nvPicPr>
          <p:cNvPr id="9" name="Elemento grafico 8" descr=".NET software house">
            <a:extLst>
              <a:ext uri="{FF2B5EF4-FFF2-40B4-BE49-F238E27FC236}">
                <a16:creationId xmlns:a16="http://schemas.microsoft.com/office/drawing/2014/main" id="{D8077531-E75E-1471-48FC-919D899BFA7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185236" y="6232158"/>
            <a:ext cx="726336" cy="7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D881363-691F-E9C4-3B79-62F8D6CF6C9C}"/>
              </a:ext>
            </a:extLst>
          </p:cNvPr>
          <p:cNvSpPr/>
          <p:nvPr userDrawn="1"/>
        </p:nvSpPr>
        <p:spPr>
          <a:xfrm>
            <a:off x="-1" y="6364143"/>
            <a:ext cx="12192001" cy="493857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 descr="Mesa">
            <a:extLst>
              <a:ext uri="{FF2B5EF4-FFF2-40B4-BE49-F238E27FC236}">
                <a16:creationId xmlns:a16="http://schemas.microsoft.com/office/drawing/2014/main" id="{930882D4-2378-CBA6-FC57-B9F1B1845A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401" y="6461391"/>
            <a:ext cx="1205186" cy="297904"/>
          </a:xfrm>
          <a:prstGeom prst="rect">
            <a:avLst/>
          </a:prstGeom>
        </p:spPr>
      </p:pic>
      <p:pic>
        <p:nvPicPr>
          <p:cNvPr id="5" name="Immagine 4" descr="Overnet">
            <a:extLst>
              <a:ext uri="{FF2B5EF4-FFF2-40B4-BE49-F238E27FC236}">
                <a16:creationId xmlns:a16="http://schemas.microsoft.com/office/drawing/2014/main" id="{8E880535-DD0A-F028-2FA9-9D958A2D9A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03906" y="6461391"/>
            <a:ext cx="2070434" cy="297904"/>
          </a:xfrm>
          <a:prstGeom prst="rect">
            <a:avLst/>
          </a:prstGeom>
        </p:spPr>
      </p:pic>
      <p:pic>
        <p:nvPicPr>
          <p:cNvPr id="6" name="Elemento grafico 5" descr="Ellycode - What do you need?">
            <a:extLst>
              <a:ext uri="{FF2B5EF4-FFF2-40B4-BE49-F238E27FC236}">
                <a16:creationId xmlns:a16="http://schemas.microsoft.com/office/drawing/2014/main" id="{CDF1C606-6816-0637-D907-1D8B513B747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2049" y="6398805"/>
            <a:ext cx="1809940" cy="435838"/>
          </a:xfrm>
          <a:prstGeom prst="rect">
            <a:avLst/>
          </a:prstGeom>
        </p:spPr>
      </p:pic>
      <p:pic>
        <p:nvPicPr>
          <p:cNvPr id="7" name="Immagine 6" descr="Brandplane - Makes your content fly">
            <a:extLst>
              <a:ext uri="{FF2B5EF4-FFF2-40B4-BE49-F238E27FC236}">
                <a16:creationId xmlns:a16="http://schemas.microsoft.com/office/drawing/2014/main" id="{FFE02AEE-8982-DCD8-F69B-DC6DB4186EB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528384" y="6389569"/>
            <a:ext cx="933947" cy="484404"/>
          </a:xfrm>
          <a:prstGeom prst="rect">
            <a:avLst/>
          </a:prstGeom>
        </p:spPr>
      </p:pic>
      <p:pic>
        <p:nvPicPr>
          <p:cNvPr id="8" name="Elemento grafico 7" descr=".NET software house">
            <a:extLst>
              <a:ext uri="{FF2B5EF4-FFF2-40B4-BE49-F238E27FC236}">
                <a16:creationId xmlns:a16="http://schemas.microsoft.com/office/drawing/2014/main" id="{69596F91-E61F-BA73-B901-A24212AD1FB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5236" y="6232158"/>
            <a:ext cx="726336" cy="7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13BE66A1-9D00-C217-D323-55FD0742BB15}"/>
              </a:ext>
            </a:extLst>
          </p:cNvPr>
          <p:cNvSpPr/>
          <p:nvPr userDrawn="1"/>
        </p:nvSpPr>
        <p:spPr>
          <a:xfrm>
            <a:off x="-1" y="6364143"/>
            <a:ext cx="12192001" cy="493857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 descr="Mesa">
            <a:extLst>
              <a:ext uri="{FF2B5EF4-FFF2-40B4-BE49-F238E27FC236}">
                <a16:creationId xmlns:a16="http://schemas.microsoft.com/office/drawing/2014/main" id="{F0C2A1B6-39B6-608D-C7BA-4E491DDAFE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1401" y="6461391"/>
            <a:ext cx="1205186" cy="297904"/>
          </a:xfrm>
          <a:prstGeom prst="rect">
            <a:avLst/>
          </a:prstGeom>
        </p:spPr>
      </p:pic>
      <p:pic>
        <p:nvPicPr>
          <p:cNvPr id="4" name="Immagine 3" descr="Overnet">
            <a:extLst>
              <a:ext uri="{FF2B5EF4-FFF2-40B4-BE49-F238E27FC236}">
                <a16:creationId xmlns:a16="http://schemas.microsoft.com/office/drawing/2014/main" id="{3392D62E-FF4A-291D-491E-FC0E5FEDBD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03906" y="6461391"/>
            <a:ext cx="2070434" cy="297904"/>
          </a:xfrm>
          <a:prstGeom prst="rect">
            <a:avLst/>
          </a:prstGeom>
        </p:spPr>
      </p:pic>
      <p:pic>
        <p:nvPicPr>
          <p:cNvPr id="5" name="Elemento grafico 4" descr="Ellycode - What do you need?">
            <a:extLst>
              <a:ext uri="{FF2B5EF4-FFF2-40B4-BE49-F238E27FC236}">
                <a16:creationId xmlns:a16="http://schemas.microsoft.com/office/drawing/2014/main" id="{75924D3F-5126-26F5-2EB0-D1237195EFD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02049" y="6398805"/>
            <a:ext cx="1809940" cy="435838"/>
          </a:xfrm>
          <a:prstGeom prst="rect">
            <a:avLst/>
          </a:prstGeom>
        </p:spPr>
      </p:pic>
      <p:pic>
        <p:nvPicPr>
          <p:cNvPr id="7" name="Immagine 6" descr="Brandplane - Makes your content fly">
            <a:extLst>
              <a:ext uri="{FF2B5EF4-FFF2-40B4-BE49-F238E27FC236}">
                <a16:creationId xmlns:a16="http://schemas.microsoft.com/office/drawing/2014/main" id="{65415CBA-C556-5A14-FA2A-0A58DABD69D9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528384" y="6389569"/>
            <a:ext cx="933947" cy="484404"/>
          </a:xfrm>
          <a:prstGeom prst="rect">
            <a:avLst/>
          </a:prstGeom>
        </p:spPr>
      </p:pic>
      <p:pic>
        <p:nvPicPr>
          <p:cNvPr id="8" name="Elemento grafico 7" descr=".NET software house">
            <a:extLst>
              <a:ext uri="{FF2B5EF4-FFF2-40B4-BE49-F238E27FC236}">
                <a16:creationId xmlns:a16="http://schemas.microsoft.com/office/drawing/2014/main" id="{B6F64BB0-39E9-8BD0-7FB9-79E8970498A7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5236" y="6232158"/>
            <a:ext cx="726336" cy="7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0D6AA196-1FB8-DC83-E17F-22F64D3E4731}"/>
              </a:ext>
            </a:extLst>
          </p:cNvPr>
          <p:cNvSpPr/>
          <p:nvPr userDrawn="1"/>
        </p:nvSpPr>
        <p:spPr>
          <a:xfrm>
            <a:off x="-1" y="6364143"/>
            <a:ext cx="12192001" cy="493857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 descr="Mesa">
            <a:extLst>
              <a:ext uri="{FF2B5EF4-FFF2-40B4-BE49-F238E27FC236}">
                <a16:creationId xmlns:a16="http://schemas.microsoft.com/office/drawing/2014/main" id="{C090D9E6-A775-52E1-6AC8-FC0952F455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1401" y="6461391"/>
            <a:ext cx="1205186" cy="297904"/>
          </a:xfrm>
          <a:prstGeom prst="rect">
            <a:avLst/>
          </a:prstGeom>
        </p:spPr>
      </p:pic>
      <p:pic>
        <p:nvPicPr>
          <p:cNvPr id="4" name="Immagine 3" descr="Overnet">
            <a:extLst>
              <a:ext uri="{FF2B5EF4-FFF2-40B4-BE49-F238E27FC236}">
                <a16:creationId xmlns:a16="http://schemas.microsoft.com/office/drawing/2014/main" id="{76D1FFBF-12CA-BD3F-75D8-4A09C2217B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03906" y="6461391"/>
            <a:ext cx="2070434" cy="297904"/>
          </a:xfrm>
          <a:prstGeom prst="rect">
            <a:avLst/>
          </a:prstGeom>
        </p:spPr>
      </p:pic>
      <p:pic>
        <p:nvPicPr>
          <p:cNvPr id="5" name="Elemento grafico 4" descr="Ellycode - What do you need?">
            <a:extLst>
              <a:ext uri="{FF2B5EF4-FFF2-40B4-BE49-F238E27FC236}">
                <a16:creationId xmlns:a16="http://schemas.microsoft.com/office/drawing/2014/main" id="{3784BC8C-A961-D7DE-6DE0-9FED821A746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02049" y="6398805"/>
            <a:ext cx="1809940" cy="435838"/>
          </a:xfrm>
          <a:prstGeom prst="rect">
            <a:avLst/>
          </a:prstGeom>
        </p:spPr>
      </p:pic>
      <p:pic>
        <p:nvPicPr>
          <p:cNvPr id="7" name="Immagine 6" descr="Brandplane - Makes your content fly">
            <a:extLst>
              <a:ext uri="{FF2B5EF4-FFF2-40B4-BE49-F238E27FC236}">
                <a16:creationId xmlns:a16="http://schemas.microsoft.com/office/drawing/2014/main" id="{05FE80CA-1A70-A146-1CF7-D0AF8719EB1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528384" y="6389569"/>
            <a:ext cx="933947" cy="484404"/>
          </a:xfrm>
          <a:prstGeom prst="rect">
            <a:avLst/>
          </a:prstGeom>
        </p:spPr>
      </p:pic>
      <p:pic>
        <p:nvPicPr>
          <p:cNvPr id="8" name="Elemento grafico 7" descr=".NET software house">
            <a:extLst>
              <a:ext uri="{FF2B5EF4-FFF2-40B4-BE49-F238E27FC236}">
                <a16:creationId xmlns:a16="http://schemas.microsoft.com/office/drawing/2014/main" id="{F6D03E1B-A77E-08A8-44EB-77C75140BE76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5236" y="6232158"/>
            <a:ext cx="726336" cy="7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23B979FA-8F90-7880-ADF6-9E67252A5AF9}"/>
              </a:ext>
            </a:extLst>
          </p:cNvPr>
          <p:cNvSpPr/>
          <p:nvPr userDrawn="1"/>
        </p:nvSpPr>
        <p:spPr>
          <a:xfrm>
            <a:off x="-1" y="6364143"/>
            <a:ext cx="12192001" cy="493857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Immagine 2" descr="Mesa">
            <a:extLst>
              <a:ext uri="{FF2B5EF4-FFF2-40B4-BE49-F238E27FC236}">
                <a16:creationId xmlns:a16="http://schemas.microsoft.com/office/drawing/2014/main" id="{BB0E9AA3-46AD-7D79-E490-38EFAE1203B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1401" y="6461391"/>
            <a:ext cx="1205186" cy="297904"/>
          </a:xfrm>
          <a:prstGeom prst="rect">
            <a:avLst/>
          </a:prstGeom>
        </p:spPr>
      </p:pic>
      <p:pic>
        <p:nvPicPr>
          <p:cNvPr id="4" name="Immagine 3" descr="Overnet">
            <a:extLst>
              <a:ext uri="{FF2B5EF4-FFF2-40B4-BE49-F238E27FC236}">
                <a16:creationId xmlns:a16="http://schemas.microsoft.com/office/drawing/2014/main" id="{13C475D2-E183-963F-AA04-854DAD0048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203906" y="6461391"/>
            <a:ext cx="2070434" cy="297904"/>
          </a:xfrm>
          <a:prstGeom prst="rect">
            <a:avLst/>
          </a:prstGeom>
        </p:spPr>
      </p:pic>
      <p:pic>
        <p:nvPicPr>
          <p:cNvPr id="5" name="Elemento grafico 4" descr="Ellycode - What do you need?">
            <a:extLst>
              <a:ext uri="{FF2B5EF4-FFF2-40B4-BE49-F238E27FC236}">
                <a16:creationId xmlns:a16="http://schemas.microsoft.com/office/drawing/2014/main" id="{3DD5CB8F-32AC-F58B-CDCF-2275903F2E2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02049" y="6398805"/>
            <a:ext cx="1809940" cy="435838"/>
          </a:xfrm>
          <a:prstGeom prst="rect">
            <a:avLst/>
          </a:prstGeom>
        </p:spPr>
      </p:pic>
      <p:pic>
        <p:nvPicPr>
          <p:cNvPr id="7" name="Immagine 6" descr="Brandplane - Makes your content fly">
            <a:extLst>
              <a:ext uri="{FF2B5EF4-FFF2-40B4-BE49-F238E27FC236}">
                <a16:creationId xmlns:a16="http://schemas.microsoft.com/office/drawing/2014/main" id="{481F7A77-E798-C848-3BB9-BC97BAEC9A6F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528384" y="6389569"/>
            <a:ext cx="933947" cy="484404"/>
          </a:xfrm>
          <a:prstGeom prst="rect">
            <a:avLst/>
          </a:prstGeom>
        </p:spPr>
      </p:pic>
      <p:pic>
        <p:nvPicPr>
          <p:cNvPr id="8" name="Elemento grafico 7" descr=".NET software house">
            <a:extLst>
              <a:ext uri="{FF2B5EF4-FFF2-40B4-BE49-F238E27FC236}">
                <a16:creationId xmlns:a16="http://schemas.microsoft.com/office/drawing/2014/main" id="{F6C36D93-427D-9785-2746-60F1ABFE47C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85236" y="6232158"/>
            <a:ext cx="726336" cy="7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681F0B5-616A-03FD-2622-F7CE3EC14FC9}"/>
              </a:ext>
            </a:extLst>
          </p:cNvPr>
          <p:cNvSpPr/>
          <p:nvPr userDrawn="1"/>
        </p:nvSpPr>
        <p:spPr>
          <a:xfrm>
            <a:off x="-1" y="6364143"/>
            <a:ext cx="12192001" cy="493857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Immagine 5" descr="Mesa">
            <a:extLst>
              <a:ext uri="{FF2B5EF4-FFF2-40B4-BE49-F238E27FC236}">
                <a16:creationId xmlns:a16="http://schemas.microsoft.com/office/drawing/2014/main" id="{4B2524BB-B50E-6F27-11E5-6F30F1954F7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401" y="6461391"/>
            <a:ext cx="1205186" cy="297904"/>
          </a:xfrm>
          <a:prstGeom prst="rect">
            <a:avLst/>
          </a:prstGeom>
        </p:spPr>
      </p:pic>
      <p:pic>
        <p:nvPicPr>
          <p:cNvPr id="7" name="Immagine 6" descr="Overnet">
            <a:extLst>
              <a:ext uri="{FF2B5EF4-FFF2-40B4-BE49-F238E27FC236}">
                <a16:creationId xmlns:a16="http://schemas.microsoft.com/office/drawing/2014/main" id="{75BC2CC0-98F6-C7D7-BEC4-C58D68A532D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03906" y="6461391"/>
            <a:ext cx="2070434" cy="297904"/>
          </a:xfrm>
          <a:prstGeom prst="rect">
            <a:avLst/>
          </a:prstGeom>
        </p:spPr>
      </p:pic>
      <p:pic>
        <p:nvPicPr>
          <p:cNvPr id="8" name="Elemento grafico 7" descr="Ellycode - What do you need?">
            <a:extLst>
              <a:ext uri="{FF2B5EF4-FFF2-40B4-BE49-F238E27FC236}">
                <a16:creationId xmlns:a16="http://schemas.microsoft.com/office/drawing/2014/main" id="{9F948D5C-13AC-3CB4-022D-0A1835756F6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2049" y="6398805"/>
            <a:ext cx="1809940" cy="435838"/>
          </a:xfrm>
          <a:prstGeom prst="rect">
            <a:avLst/>
          </a:prstGeom>
        </p:spPr>
      </p:pic>
      <p:pic>
        <p:nvPicPr>
          <p:cNvPr id="9" name="Immagine 8" descr="Brandplane - Makes your content fly">
            <a:extLst>
              <a:ext uri="{FF2B5EF4-FFF2-40B4-BE49-F238E27FC236}">
                <a16:creationId xmlns:a16="http://schemas.microsoft.com/office/drawing/2014/main" id="{56B51111-0FE0-4431-D1A4-ED1FF1AAACE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528384" y="6389569"/>
            <a:ext cx="933947" cy="484404"/>
          </a:xfrm>
          <a:prstGeom prst="rect">
            <a:avLst/>
          </a:prstGeom>
        </p:spPr>
      </p:pic>
      <p:pic>
        <p:nvPicPr>
          <p:cNvPr id="10" name="Elemento grafico 9" descr=".NET software house">
            <a:extLst>
              <a:ext uri="{FF2B5EF4-FFF2-40B4-BE49-F238E27FC236}">
                <a16:creationId xmlns:a16="http://schemas.microsoft.com/office/drawing/2014/main" id="{D890B9E1-764E-7811-583C-49A29C62017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5236" y="6232158"/>
            <a:ext cx="726336" cy="7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3FF9F7D6-B8BC-C40E-7367-4E0FDA6AAD50}"/>
              </a:ext>
            </a:extLst>
          </p:cNvPr>
          <p:cNvSpPr/>
          <p:nvPr userDrawn="1"/>
        </p:nvSpPr>
        <p:spPr>
          <a:xfrm>
            <a:off x="-1" y="6364143"/>
            <a:ext cx="12192001" cy="493857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2" name="Immagine 11" descr="Mesa">
            <a:extLst>
              <a:ext uri="{FF2B5EF4-FFF2-40B4-BE49-F238E27FC236}">
                <a16:creationId xmlns:a16="http://schemas.microsoft.com/office/drawing/2014/main" id="{96B593E9-D6C1-A63F-D5E5-B02F0B6805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1401" y="6461391"/>
            <a:ext cx="1205186" cy="297904"/>
          </a:xfrm>
          <a:prstGeom prst="rect">
            <a:avLst/>
          </a:prstGeom>
        </p:spPr>
      </p:pic>
      <p:pic>
        <p:nvPicPr>
          <p:cNvPr id="13" name="Immagine 12" descr="Overnet">
            <a:extLst>
              <a:ext uri="{FF2B5EF4-FFF2-40B4-BE49-F238E27FC236}">
                <a16:creationId xmlns:a16="http://schemas.microsoft.com/office/drawing/2014/main" id="{35F844CE-84CD-3378-47E3-0201622724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03906" y="6461391"/>
            <a:ext cx="2070434" cy="297904"/>
          </a:xfrm>
          <a:prstGeom prst="rect">
            <a:avLst/>
          </a:prstGeom>
        </p:spPr>
      </p:pic>
      <p:pic>
        <p:nvPicPr>
          <p:cNvPr id="14" name="Elemento grafico 13" descr="Ellycode - What do you need?">
            <a:extLst>
              <a:ext uri="{FF2B5EF4-FFF2-40B4-BE49-F238E27FC236}">
                <a16:creationId xmlns:a16="http://schemas.microsoft.com/office/drawing/2014/main" id="{6861F972-55F8-54CE-8E20-6587D5F309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2049" y="6398805"/>
            <a:ext cx="1809940" cy="435838"/>
          </a:xfrm>
          <a:prstGeom prst="rect">
            <a:avLst/>
          </a:prstGeom>
        </p:spPr>
      </p:pic>
      <p:pic>
        <p:nvPicPr>
          <p:cNvPr id="15" name="Immagine 14" descr="Brandplane - Makes your content fly">
            <a:extLst>
              <a:ext uri="{FF2B5EF4-FFF2-40B4-BE49-F238E27FC236}">
                <a16:creationId xmlns:a16="http://schemas.microsoft.com/office/drawing/2014/main" id="{AB3444B5-E53F-280B-7BA7-E40F58F3090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528384" y="6389569"/>
            <a:ext cx="933947" cy="484404"/>
          </a:xfrm>
          <a:prstGeom prst="rect">
            <a:avLst/>
          </a:prstGeom>
        </p:spPr>
      </p:pic>
      <p:pic>
        <p:nvPicPr>
          <p:cNvPr id="16" name="Elemento grafico 15" descr=".NET software house">
            <a:extLst>
              <a:ext uri="{FF2B5EF4-FFF2-40B4-BE49-F238E27FC236}">
                <a16:creationId xmlns:a16="http://schemas.microsoft.com/office/drawing/2014/main" id="{905C38A7-204A-DA21-D389-9D4FC3D7C0FC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85236" y="6232158"/>
            <a:ext cx="726336" cy="72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alphaModFix amt="3000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37868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 err="1">
                <a:solidFill>
                  <a:schemeClr val="tx2">
                    <a:lumMod val="50000"/>
                  </a:schemeClr>
                </a:solidFill>
                <a:latin typeface="+mn-lt"/>
              </a:rPr>
              <a:t>Tabya</a:t>
            </a:r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  <a:latin typeface="+mn-lt"/>
              </a:rPr>
              <a:t> Conf 2024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98F4AF3E-6AE2-1882-9711-D28DD5365DC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8689" y="3650169"/>
            <a:ext cx="8146473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Intelligenza</a:t>
            </a:r>
            <a:r>
              <a:rPr lang="en-US" dirty="0"/>
              <a:t> </a:t>
            </a:r>
            <a:r>
              <a:rPr lang="en-US" dirty="0" err="1"/>
              <a:t>Artificiale</a:t>
            </a:r>
            <a:r>
              <a:rPr lang="en-US" dirty="0"/>
              <a:t> e </a:t>
            </a:r>
            <a:r>
              <a:rPr lang="en-US" dirty="0" err="1"/>
              <a:t>Sviluppo</a:t>
            </a:r>
            <a:r>
              <a:rPr lang="en-US" dirty="0"/>
              <a:t> di </a:t>
            </a:r>
            <a:r>
              <a:rPr lang="en-US" dirty="0" err="1"/>
              <a:t>applicazioni</a:t>
            </a:r>
            <a:r>
              <a:rPr lang="en-US" dirty="0"/>
              <a:t> </a:t>
            </a:r>
            <a:r>
              <a:rPr lang="en-US" dirty="0" err="1"/>
              <a:t>moderne</a:t>
            </a:r>
            <a:endParaRPr lang="en-US" dirty="0"/>
          </a:p>
        </p:txBody>
      </p:sp>
      <p:pic>
        <p:nvPicPr>
          <p:cNvPr id="6" name="Immagine 5" descr="Immagine che contiene simbolo, emblema, cresta, badge&#10;&#10;Descrizione generata automaticamente">
            <a:extLst>
              <a:ext uri="{FF2B5EF4-FFF2-40B4-BE49-F238E27FC236}">
                <a16:creationId xmlns:a16="http://schemas.microsoft.com/office/drawing/2014/main" id="{C02AF96A-0740-940C-F9DD-300FD87FC1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1190" y="114252"/>
            <a:ext cx="1140810" cy="114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i="0" kern="1200" spc="-50" baseline="0" dirty="0">
                <a:solidFill>
                  <a:schemeClr val="tx2">
                    <a:lumMod val="50000"/>
                  </a:schemeClr>
                </a:solidFill>
                <a:latin typeface="+mn-lt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i="0" kern="1200" spc="-50" baseline="0" dirty="0">
                <a:solidFill>
                  <a:schemeClr val="tx2">
                    <a:lumMod val="50000"/>
                  </a:schemeClr>
                </a:solidFill>
                <a:latin typeface="+mn-lt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701" r:id="rId11"/>
    <p:sldLayoutId id="2147483665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5" r:id="rId19"/>
    <p:sldLayoutId id="2147483676" r:id="rId20"/>
    <p:sldLayoutId id="2147483677" r:id="rId21"/>
    <p:sldLayoutId id="2147483672" r:id="rId22"/>
    <p:sldLayoutId id="2147483673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+mn-lt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devblogs.microsoft.com/dotnet/performance-improvements-in-net-8/#zeroing" TargetMode="External"/><Relationship Id="rId13" Type="http://schemas.openxmlformats.org/officeDocument/2006/relationships/hyperlink" Target="https://devblogs.microsoft.com/dotnet/performance-improvements-in-aspnet-core-8/" TargetMode="External"/><Relationship Id="rId3" Type="http://schemas.openxmlformats.org/officeDocument/2006/relationships/hyperlink" Target="https://devblogs.microsoft.com/dotnet/performance-improvements-in-net-8/#vectorization" TargetMode="External"/><Relationship Id="rId7" Type="http://schemas.openxmlformats.org/officeDocument/2006/relationships/hyperlink" Target="https://devblogs.microsoft.com/dotnet/performance-improvements-in-net-8/#non-gc-heap" TargetMode="External"/><Relationship Id="rId12" Type="http://schemas.openxmlformats.org/officeDocument/2006/relationships/hyperlink" Target="https://devblogs.microsoft.com/dotnet/performance-improvements-in-net-8/" TargetMode="External"/><Relationship Id="rId2" Type="http://schemas.openxmlformats.org/officeDocument/2006/relationships/hyperlink" Target="https://devblogs.microsoft.com/dotnet/performance-improvements-in-net-8/#tiering-and-dynamic-pgo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evblogs.microsoft.com/dotnet/performance-improvements-in-net-8/#constant-folding" TargetMode="External"/><Relationship Id="rId11" Type="http://schemas.openxmlformats.org/officeDocument/2006/relationships/hyperlink" Target="https://devblogs.microsoft.com/dotnet/performance-improvements-in-net-8/#peephole-optimizations" TargetMode="External"/><Relationship Id="rId5" Type="http://schemas.openxmlformats.org/officeDocument/2006/relationships/hyperlink" Target="https://devblogs.microsoft.com/dotnet/performance-improvements-in-net-8/#bounds-checking" TargetMode="External"/><Relationship Id="rId10" Type="http://schemas.openxmlformats.org/officeDocument/2006/relationships/hyperlink" Target="https://devblogs.microsoft.com/dotnet/performance-improvements-in-net-8/#casting" TargetMode="External"/><Relationship Id="rId4" Type="http://schemas.openxmlformats.org/officeDocument/2006/relationships/hyperlink" Target="https://devblogs.microsoft.com/dotnet/performance-improvements-in-net-8/#branching" TargetMode="External"/><Relationship Id="rId9" Type="http://schemas.openxmlformats.org/officeDocument/2006/relationships/hyperlink" Target="https://devblogs.microsoft.com/dotnet/performance-improvements-in-net-8/#value-types" TargetMode="External"/><Relationship Id="rId1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runtime/pull/96597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sv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1.png"/><Relationship Id="rId7" Type="http://schemas.openxmlformats.org/officeDocument/2006/relationships/image" Target="../media/image2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32.png"/><Relationship Id="rId4" Type="http://schemas.openxmlformats.org/officeDocument/2006/relationships/hyperlink" Target="https://www.xedotnet.org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F1BA4812-98EB-D739-A814-65FD97D3D54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78689" y="3650169"/>
            <a:ext cx="8146473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Intelligenza</a:t>
            </a:r>
            <a:r>
              <a:rPr lang="en-US" dirty="0"/>
              <a:t> </a:t>
            </a:r>
            <a:r>
              <a:rPr lang="en-US" dirty="0" err="1"/>
              <a:t>Artificiale</a:t>
            </a:r>
            <a:r>
              <a:rPr lang="en-US" dirty="0"/>
              <a:t> e </a:t>
            </a:r>
            <a:r>
              <a:rPr lang="en-US" dirty="0" err="1"/>
              <a:t>Sviluppo</a:t>
            </a:r>
            <a:r>
              <a:rPr lang="en-US" dirty="0"/>
              <a:t> di </a:t>
            </a:r>
            <a:r>
              <a:rPr lang="en-US" dirty="0" err="1"/>
              <a:t>applicazioni</a:t>
            </a:r>
            <a:r>
              <a:rPr lang="en-US" dirty="0"/>
              <a:t> </a:t>
            </a:r>
            <a:r>
              <a:rPr lang="en-US" dirty="0" err="1"/>
              <a:t>moderne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Performance</a:t>
            </a:r>
            <a:endParaRPr lang="en-US" dirty="0">
              <a:latin typeface="+mn-lt"/>
            </a:endParaRP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5C5267A9-5C2F-45C2-DAA9-5AD6271C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it-IT" sz="2600" dirty="0"/>
              <a:t>.NET 8 – sorpresa ! è più veloce di .NET 7 il quale era più veloce di .NET 6, il quale era più veloce di .NET5 che era più veloce di…</a:t>
            </a:r>
          </a:p>
          <a:p>
            <a:pPr>
              <a:lnSpc>
                <a:spcPct val="100000"/>
              </a:lnSpc>
            </a:pPr>
            <a:endParaRPr lang="it-IT" sz="2600" dirty="0"/>
          </a:p>
          <a:p>
            <a:pPr>
              <a:lnSpc>
                <a:spcPct val="100000"/>
              </a:lnSpc>
            </a:pPr>
            <a:r>
              <a:rPr lang="it-IT" sz="2600" dirty="0"/>
              <a:t>Molte delle funzionalità prestazionali non sono specificatamente guidate dallo sviluppatore, ma sono invece integrate nel FW</a:t>
            </a:r>
          </a:p>
          <a:p>
            <a:pPr>
              <a:lnSpc>
                <a:spcPct val="100000"/>
              </a:lnSpc>
            </a:pPr>
            <a:endParaRPr lang="it-IT" sz="2600" dirty="0"/>
          </a:p>
          <a:p>
            <a:pPr>
              <a:lnSpc>
                <a:spcPct val="100000"/>
              </a:lnSpc>
            </a:pPr>
            <a:r>
              <a:rPr lang="it-IT" sz="2600" dirty="0"/>
              <a:t>Da quando .NET Core è entrato in scena più di nove anni fa, le prestazioni sono state parte integrante della cultura di .NET.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C96C4-EC7F-6E99-64CB-25D99D068570}"/>
              </a:ext>
            </a:extLst>
          </p:cNvPr>
          <p:cNvSpPr txBox="1"/>
          <p:nvPr/>
        </p:nvSpPr>
        <p:spPr>
          <a:xfrm>
            <a:off x="609600" y="5663624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3200" b="1" dirty="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Performance is the feature !</a:t>
            </a:r>
          </a:p>
        </p:txBody>
      </p:sp>
    </p:spTree>
    <p:extLst>
      <p:ext uri="{BB962C8B-B14F-4D97-AF65-F5344CB8AC3E}">
        <p14:creationId xmlns:p14="http://schemas.microsoft.com/office/powerpoint/2010/main" val="110887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JIT – </a:t>
            </a:r>
            <a:r>
              <a:rPr lang="en-GB" dirty="0" err="1"/>
              <a:t>Compilazione</a:t>
            </a:r>
            <a:r>
              <a:rPr lang="en-GB" dirty="0"/>
              <a:t> a </a:t>
            </a:r>
            <a:r>
              <a:rPr lang="en-GB" dirty="0" err="1"/>
              <a:t>più</a:t>
            </a:r>
            <a:r>
              <a:rPr lang="en-GB" dirty="0"/>
              <a:t> </a:t>
            </a:r>
            <a:r>
              <a:rPr lang="en-GB" dirty="0" err="1"/>
              <a:t>livelli</a:t>
            </a:r>
            <a:endParaRPr lang="en-US" dirty="0">
              <a:latin typeface="+mn-lt"/>
            </a:endParaRP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5C5267A9-5C2F-45C2-DAA9-5AD6271C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2300" dirty="0"/>
              <a:t>La compilazione JIT è fantastica... ma presenta anche degli svantaggi, come una velocità di avvio più lenta </a:t>
            </a:r>
          </a:p>
          <a:p>
            <a:pPr>
              <a:lnSpc>
                <a:spcPct val="100000"/>
              </a:lnSpc>
            </a:pPr>
            <a:r>
              <a:rPr lang="it-IT" sz="2300" dirty="0"/>
              <a:t>La compilazione a livelli è un ottimo compromesso tra JIT e codice nativo, è stata introdotta in .NET Core 3.0 e da allora è stata costantemente migliorata </a:t>
            </a:r>
          </a:p>
          <a:p>
            <a:pPr>
              <a:lnSpc>
                <a:spcPct val="100000"/>
              </a:lnSpc>
            </a:pPr>
            <a:r>
              <a:rPr lang="it-IT" sz="2300" dirty="0"/>
              <a:t>Consenti un avvio più rapido senza sacrificare la qualità del codice Ma disattivato per impostazione predefinita per i metodi con cicli...</a:t>
            </a:r>
          </a:p>
          <a:p>
            <a:pPr marL="0" indent="0">
              <a:buNone/>
            </a:pPr>
            <a:endParaRPr lang="it-IT" sz="23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2170196-8988-AC65-9328-66A7E74D7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73" y="4259958"/>
            <a:ext cx="8017059" cy="259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32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JIT – </a:t>
            </a:r>
            <a:r>
              <a:rPr lang="en-GB" dirty="0" err="1"/>
              <a:t>Sostituzione</a:t>
            </a:r>
            <a:r>
              <a:rPr lang="en-GB" dirty="0"/>
              <a:t> </a:t>
            </a:r>
            <a:r>
              <a:rPr lang="en-GB" dirty="0" err="1"/>
              <a:t>sullo</a:t>
            </a:r>
            <a:r>
              <a:rPr lang="en-GB" dirty="0"/>
              <a:t> stack OSR</a:t>
            </a:r>
            <a:endParaRPr lang="en-US" dirty="0">
              <a:latin typeface="+mn-lt"/>
            </a:endParaRP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5C5267A9-5C2F-45C2-DAA9-5AD6271C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it-IT" sz="2400" dirty="0"/>
              <a:t>In .NET 8 anche i metodi con cicli traggono vantaggio dalla compilazione a più livelli. Ciò si ottiene tramite la sostituzione sullo </a:t>
            </a:r>
            <a:r>
              <a:rPr lang="it-IT" sz="2400" dirty="0" err="1"/>
              <a:t>stack</a:t>
            </a:r>
            <a:r>
              <a:rPr lang="it-IT" sz="2400" dirty="0"/>
              <a:t> (OSR). </a:t>
            </a:r>
          </a:p>
          <a:p>
            <a:pPr>
              <a:lnSpc>
                <a:spcPct val="100000"/>
              </a:lnSpc>
            </a:pPr>
            <a:endParaRPr lang="it-IT" sz="2400" dirty="0"/>
          </a:p>
          <a:p>
            <a:pPr>
              <a:lnSpc>
                <a:spcPct val="100000"/>
              </a:lnSpc>
            </a:pPr>
            <a:r>
              <a:rPr lang="it-IT" sz="2400" dirty="0"/>
              <a:t>L'OSR fa sì che il JIT non solo consideri la compilazione iniziale per il numero di invocazioni, ma anche i cicli per il numero di iterazioni elaborate. </a:t>
            </a:r>
          </a:p>
          <a:p>
            <a:pPr>
              <a:lnSpc>
                <a:spcPct val="100000"/>
              </a:lnSpc>
            </a:pPr>
            <a:endParaRPr lang="it-IT" sz="2400" dirty="0"/>
          </a:p>
          <a:p>
            <a:pPr>
              <a:lnSpc>
                <a:spcPct val="100000"/>
              </a:lnSpc>
            </a:pPr>
            <a:r>
              <a:rPr lang="it-IT" sz="2400" dirty="0"/>
              <a:t>Quando il numero di iterazioni supera un limite predeterminato, proprio come con il conteggio delle invocazioni, il JIT compila una nuova versione ottimizzata del metodo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903F71-83E4-7D32-F235-FD395B66F55A}"/>
              </a:ext>
            </a:extLst>
          </p:cNvPr>
          <p:cNvSpPr txBox="1"/>
          <p:nvPr/>
        </p:nvSpPr>
        <p:spPr>
          <a:xfrm>
            <a:off x="8229966" y="5909845"/>
            <a:ext cx="33524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T" sz="1600" i="1" dirty="0">
                <a:solidFill>
                  <a:prstClr val="black"/>
                </a:solidFill>
                <a:latin typeface="Calibri Light" panose="020F0302020204030204"/>
              </a:rPr>
              <a:t>DemoOSR / DemoOSRStatic</a:t>
            </a:r>
          </a:p>
        </p:txBody>
      </p:sp>
    </p:spTree>
    <p:extLst>
      <p:ext uri="{BB962C8B-B14F-4D97-AF65-F5344CB8AC3E}">
        <p14:creationId xmlns:p14="http://schemas.microsoft.com/office/powerpoint/2010/main" val="484774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JIT – </a:t>
            </a:r>
            <a:r>
              <a:rPr lang="en-GB" dirty="0" err="1"/>
              <a:t>Sostituzione</a:t>
            </a:r>
            <a:r>
              <a:rPr lang="en-GB" dirty="0"/>
              <a:t> </a:t>
            </a:r>
            <a:r>
              <a:rPr lang="en-GB" dirty="0" err="1"/>
              <a:t>sullo</a:t>
            </a:r>
            <a:r>
              <a:rPr lang="en-GB" dirty="0"/>
              <a:t> stack OSR</a:t>
            </a:r>
            <a:endParaRPr lang="en-US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04AEA6-60CE-4EC9-C1D4-B06BF9905F9F}"/>
              </a:ext>
            </a:extLst>
          </p:cNvPr>
          <p:cNvSpPr txBox="1"/>
          <p:nvPr/>
        </p:nvSpPr>
        <p:spPr>
          <a:xfrm>
            <a:off x="609600" y="1927786"/>
            <a:ext cx="115824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prstClr val="black"/>
                </a:solidFill>
                <a:latin typeface="Cascadia Mono" panose="020B0609020000020004" pitchFamily="49" charset="0"/>
              </a:rPr>
              <a:t>BenchmarkDotNet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=v0.13.5, OS=Windows 11 (10.0.22621.2715/22H2/2022Update/SunValley2)</a:t>
            </a:r>
          </a:p>
          <a:p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Intel Core i9-9880H CPU 2.30GHz, 1 CPU, 8 logical and 8 physical cores</a:t>
            </a:r>
          </a:p>
          <a:p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.NET SDK=8.0.100</a:t>
            </a:r>
          </a:p>
          <a:p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  [Host]     : .NET 6.0.25 (6.0.2523.51912), X64 </a:t>
            </a:r>
            <a:r>
              <a:rPr lang="en-GB" dirty="0" err="1">
                <a:solidFill>
                  <a:prstClr val="black"/>
                </a:solidFill>
                <a:latin typeface="Cascadia Mono" panose="020B0609020000020004" pitchFamily="49" charset="0"/>
              </a:rPr>
              <a:t>RyuJIT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 AVX2</a:t>
            </a:r>
          </a:p>
          <a:p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  Job-TOBQYK : .NET 6.0.25 (6.0.2523.51912), X64 </a:t>
            </a:r>
            <a:r>
              <a:rPr lang="en-GB" dirty="0" err="1">
                <a:solidFill>
                  <a:prstClr val="black"/>
                </a:solidFill>
                <a:latin typeface="Cascadia Mono" panose="020B0609020000020004" pitchFamily="49" charset="0"/>
              </a:rPr>
              <a:t>RyuJIT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 AVX2</a:t>
            </a:r>
          </a:p>
          <a:p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  Job-VYYFBF : .NET 7.0.14 (7.0.1423.51910), X64 </a:t>
            </a:r>
            <a:r>
              <a:rPr lang="en-GB" dirty="0" err="1">
                <a:solidFill>
                  <a:prstClr val="black"/>
                </a:solidFill>
                <a:latin typeface="Cascadia Mono" panose="020B0609020000020004" pitchFamily="49" charset="0"/>
              </a:rPr>
              <a:t>RyuJIT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 AVX2</a:t>
            </a:r>
          </a:p>
          <a:p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  Job-JHPHBL : .NET 8.0.0 (8.0.23.53103), X64 </a:t>
            </a:r>
            <a:r>
              <a:rPr lang="en-GB" dirty="0" err="1">
                <a:solidFill>
                  <a:prstClr val="black"/>
                </a:solidFill>
                <a:latin typeface="Cascadia Mono" panose="020B0609020000020004" pitchFamily="49" charset="0"/>
              </a:rPr>
              <a:t>RyuJIT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 AVX2</a:t>
            </a:r>
          </a:p>
          <a:p>
            <a:b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</a:br>
            <a:endParaRPr lang="en-GB" dirty="0">
              <a:solidFill>
                <a:prstClr val="black"/>
              </a:solidFill>
              <a:latin typeface="Cascadia Mono" panose="020B0609020000020004" pitchFamily="49" charset="0"/>
            </a:endParaRPr>
          </a:p>
          <a:p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|  Method |  Runtime |     Mean | Ratio | Code Size |</a:t>
            </a:r>
          </a:p>
          <a:p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|-------- |--------- |---------:|------:|----------:|</a:t>
            </a:r>
          </a:p>
          <a:p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| Compute | .NET 6.0 | 854.1 </a:t>
            </a:r>
            <a:r>
              <a:rPr lang="el-GR" dirty="0">
                <a:solidFill>
                  <a:prstClr val="black"/>
                </a:solidFill>
                <a:latin typeface="Cascadia Mono" panose="020B0609020000020004" pitchFamily="49" charset="0"/>
              </a:rPr>
              <a:t>μ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s |  1.00 |      66 B |</a:t>
            </a:r>
          </a:p>
          <a:p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| Compute | .NET 7.0 | 237.0 </a:t>
            </a:r>
            <a:r>
              <a:rPr lang="el-GR" dirty="0">
                <a:solidFill>
                  <a:prstClr val="black"/>
                </a:solidFill>
                <a:latin typeface="Cascadia Mono" panose="020B0609020000020004" pitchFamily="49" charset="0"/>
              </a:rPr>
              <a:t>μ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s |  0.28 |      17 B |</a:t>
            </a:r>
          </a:p>
          <a:p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| Compute | .NET 8.0 | 231.6 </a:t>
            </a:r>
            <a:r>
              <a:rPr lang="el-GR" dirty="0">
                <a:solidFill>
                  <a:prstClr val="black"/>
                </a:solidFill>
                <a:latin typeface="Cascadia Mono" panose="020B0609020000020004" pitchFamily="49" charset="0"/>
              </a:rPr>
              <a:t>μ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s |  0.27 |      17 B |</a:t>
            </a:r>
          </a:p>
        </p:txBody>
      </p:sp>
    </p:spTree>
    <p:extLst>
      <p:ext uri="{BB962C8B-B14F-4D97-AF65-F5344CB8AC3E}">
        <p14:creationId xmlns:p14="http://schemas.microsoft.com/office/powerpoint/2010/main" val="3257023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JIT – </a:t>
            </a:r>
            <a:r>
              <a:rPr lang="en-GB" dirty="0" err="1"/>
              <a:t>Sostituzione</a:t>
            </a:r>
            <a:r>
              <a:rPr lang="en-GB" dirty="0"/>
              <a:t> </a:t>
            </a:r>
            <a:r>
              <a:rPr lang="en-GB" dirty="0" err="1"/>
              <a:t>sullo</a:t>
            </a:r>
            <a:r>
              <a:rPr lang="en-GB" dirty="0"/>
              <a:t> stack OSR</a:t>
            </a:r>
            <a:endParaRPr lang="en-US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44BD9E-E0E4-5950-A0F5-74D73CCB6FD4}"/>
              </a:ext>
            </a:extLst>
          </p:cNvPr>
          <p:cNvSpPr txBox="1"/>
          <p:nvPr/>
        </p:nvSpPr>
        <p:spPr>
          <a:xfrm>
            <a:off x="609600" y="1716524"/>
            <a:ext cx="5051839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Program.Compute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push      </a:t>
            </a:r>
            <a:r>
              <a:rPr lang="en-GB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push      </a:t>
            </a:r>
            <a:r>
              <a:rPr lang="en-GB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rsi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sub       rsp,28</a:t>
            </a: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GB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  </a:t>
            </a:r>
            <a:r>
              <a:rPr lang="en-GB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esi,esi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GB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xor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  </a:t>
            </a:r>
            <a:r>
              <a:rPr lang="en-GB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edi,edi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mov       rcx,7FF95AED2D08</a:t>
            </a: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mov       edx,5</a:t>
            </a: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call      CORINFO_HELP_GETSHARED_NONGCSTATIC_BASE</a:t>
            </a: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mov       </a:t>
            </a:r>
            <a:r>
              <a:rPr lang="en-GB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eax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,[7FF95AED2D40]</a:t>
            </a: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M00_L00:</a:t>
            </a: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add       </a:t>
            </a:r>
            <a:r>
              <a:rPr lang="en-GB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esi,edi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GB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  eax,7E5</a:t>
            </a: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GB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jne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  short M00_L01</a:t>
            </a: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add       </a:t>
            </a:r>
            <a:r>
              <a:rPr lang="en-GB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esi,edi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M00_L01:</a:t>
            </a: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GB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inc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  </a:t>
            </a:r>
            <a:r>
              <a:rPr lang="en-GB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GB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cmp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     edi,0F4240</a:t>
            </a: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</a:t>
            </a:r>
            <a:r>
              <a:rPr lang="en-GB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jl</a:t>
            </a:r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short M00_L00</a:t>
            </a: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mov       </a:t>
            </a:r>
            <a:r>
              <a:rPr lang="en-GB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eax,esi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add       rsp,28</a:t>
            </a: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pop       </a:t>
            </a:r>
            <a:r>
              <a:rPr lang="en-GB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rsi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pop       </a:t>
            </a:r>
            <a:r>
              <a:rPr lang="en-GB" sz="12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rdi</a:t>
            </a:r>
            <a:endParaRPr lang="en-GB" sz="1200" dirty="0">
              <a:solidFill>
                <a:srgbClr val="0000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      ret</a:t>
            </a:r>
          </a:p>
          <a:p>
            <a:r>
              <a:rPr lang="en-GB" sz="12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Total bytes of code 66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08254-7232-C2AE-AB8D-6A82295F7B77}"/>
              </a:ext>
            </a:extLst>
          </p:cNvPr>
          <p:cNvSpPr txBox="1"/>
          <p:nvPr/>
        </p:nvSpPr>
        <p:spPr>
          <a:xfrm>
            <a:off x="609600" y="1417776"/>
            <a:ext cx="514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.NET 6.0.24 - X64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RyuJIT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AVX2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959ED4-83F2-CEDD-9ECB-A99DE05CC6E4}"/>
              </a:ext>
            </a:extLst>
          </p:cNvPr>
          <p:cNvSpPr txBox="1"/>
          <p:nvPr/>
        </p:nvSpPr>
        <p:spPr>
          <a:xfrm>
            <a:off x="6464299" y="1787108"/>
            <a:ext cx="50518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; </a:t>
            </a:r>
            <a:r>
              <a:rPr lang="en-GB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Program.Compute</a:t>
            </a:r>
            <a:r>
              <a:rPr lang="en-GB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GB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       </a:t>
            </a:r>
            <a:r>
              <a:rPr lang="en-GB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xor</a:t>
            </a:r>
            <a:r>
              <a:rPr lang="en-GB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      </a:t>
            </a:r>
            <a:r>
              <a:rPr lang="en-GB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eax,eax</a:t>
            </a:r>
            <a:endParaRPr lang="en-GB" sz="12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       </a:t>
            </a:r>
            <a:r>
              <a:rPr lang="en-GB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xor</a:t>
            </a:r>
            <a:r>
              <a:rPr lang="en-GB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      </a:t>
            </a:r>
            <a:r>
              <a:rPr lang="en-GB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edx,edx</a:t>
            </a:r>
            <a:endParaRPr lang="en-GB" sz="12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M00_L00:</a:t>
            </a:r>
          </a:p>
          <a:p>
            <a:r>
              <a:rPr lang="en-GB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       add       </a:t>
            </a:r>
            <a:r>
              <a:rPr lang="en-GB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eax,edx</a:t>
            </a:r>
            <a:endParaRPr lang="en-GB" sz="12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       </a:t>
            </a:r>
            <a:r>
              <a:rPr lang="en-GB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inc</a:t>
            </a:r>
            <a:r>
              <a:rPr lang="en-GB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      </a:t>
            </a:r>
            <a:r>
              <a:rPr lang="en-GB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edx</a:t>
            </a:r>
            <a:endParaRPr lang="en-GB" sz="1200" dirty="0">
              <a:solidFill>
                <a:srgbClr val="0000FF"/>
              </a:solidFill>
              <a:latin typeface="Cascadia Mono" panose="020B0609020000020004" pitchFamily="49" charset="0"/>
            </a:endParaRPr>
          </a:p>
          <a:p>
            <a:r>
              <a:rPr lang="en-GB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       </a:t>
            </a:r>
            <a:r>
              <a:rPr lang="en-GB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cmp</a:t>
            </a:r>
            <a:r>
              <a:rPr lang="en-GB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       edx,0F4240</a:t>
            </a:r>
          </a:p>
          <a:p>
            <a:r>
              <a:rPr lang="en-GB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       </a:t>
            </a:r>
            <a:r>
              <a:rPr lang="en-GB" sz="12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jl</a:t>
            </a:r>
            <a:r>
              <a:rPr lang="en-GB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        short M00_L00</a:t>
            </a:r>
          </a:p>
          <a:p>
            <a:r>
              <a:rPr lang="en-GB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       ret</a:t>
            </a:r>
          </a:p>
          <a:p>
            <a:r>
              <a:rPr lang="en-GB" sz="1200" dirty="0">
                <a:solidFill>
                  <a:srgbClr val="0000FF"/>
                </a:solidFill>
                <a:latin typeface="Cascadia Mono" panose="020B0609020000020004" pitchFamily="49" charset="0"/>
              </a:rPr>
              <a:t>; Total bytes of code 17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E24368-9BBA-10DB-5CB6-7659B179466C}"/>
              </a:ext>
            </a:extLst>
          </p:cNvPr>
          <p:cNvSpPr txBox="1"/>
          <p:nvPr/>
        </p:nvSpPr>
        <p:spPr>
          <a:xfrm>
            <a:off x="6464299" y="1419821"/>
            <a:ext cx="4610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.NET 7.0.13 / .NET 8.0.0 - X64 </a:t>
            </a:r>
            <a:r>
              <a:rPr kumimoji="0" lang="en-GB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RyuJIT</a:t>
            </a:r>
            <a:r>
              <a:rPr kumimoji="0" lang="en-GB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AVX2</a:t>
            </a:r>
          </a:p>
        </p:txBody>
      </p:sp>
    </p:spTree>
    <p:extLst>
      <p:ext uri="{BB962C8B-B14F-4D97-AF65-F5344CB8AC3E}">
        <p14:creationId xmlns:p14="http://schemas.microsoft.com/office/powerpoint/2010/main" val="2085027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JIT – </a:t>
            </a:r>
            <a:r>
              <a:rPr lang="en-GB" dirty="0" err="1"/>
              <a:t>Ottimizzazione</a:t>
            </a:r>
            <a:r>
              <a:rPr lang="en-GB" dirty="0"/>
              <a:t> </a:t>
            </a:r>
            <a:r>
              <a:rPr lang="en-GB" dirty="0" err="1"/>
              <a:t>guidata</a:t>
            </a:r>
            <a:r>
              <a:rPr lang="en-GB" dirty="0"/>
              <a:t> dal </a:t>
            </a:r>
            <a:r>
              <a:rPr lang="en-GB" dirty="0" err="1"/>
              <a:t>profilo</a:t>
            </a:r>
            <a:r>
              <a:rPr lang="en-GB" dirty="0"/>
              <a:t> PGO</a:t>
            </a:r>
            <a:endParaRPr lang="en-US" dirty="0">
              <a:latin typeface="+mn-lt"/>
            </a:endParaRP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5C5267A9-5C2F-45C2-DAA9-5AD6271C6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11098138" cy="442277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it-IT" dirty="0"/>
              <a:t>L'ottimizzazione guidata dal profilo (PGO) esiste da decenni, per molti linguaggi e ambienti, incluso il mondo .NET. </a:t>
            </a:r>
          </a:p>
          <a:p>
            <a:pPr>
              <a:lnSpc>
                <a:spcPct val="110000"/>
              </a:lnSpc>
            </a:pPr>
            <a:endParaRPr lang="it-IT" dirty="0"/>
          </a:p>
          <a:p>
            <a:pPr>
              <a:lnSpc>
                <a:spcPct val="110000"/>
              </a:lnSpc>
            </a:pPr>
            <a:r>
              <a:rPr lang="it-IT" dirty="0"/>
              <a:t>Il flusso tipico prevede che si crei l'applicazione con qualche strumentazione aggiuntiva, quindi si esegua l'applicazione su scenari chiave, si raccolgano i risultati di quella strumentazione e quindi si ricostruisca l'applicazione, inserendo i dati di strumentazione nell'ottimizzatore, consentendogli di utilizzare la conoscenza di come viene eseguito il codice per influire sulla sua ottimizzazione</a:t>
            </a:r>
          </a:p>
          <a:p>
            <a:pPr>
              <a:lnSpc>
                <a:spcPct val="110000"/>
              </a:lnSpc>
            </a:pPr>
            <a:endParaRPr lang="it-IT" dirty="0"/>
          </a:p>
          <a:p>
            <a:pPr>
              <a:lnSpc>
                <a:spcPct val="110000"/>
              </a:lnSpc>
            </a:pPr>
            <a:r>
              <a:rPr lang="it-IT" dirty="0"/>
              <a:t>Questo approccio viene definito “PGO statico”.</a:t>
            </a:r>
          </a:p>
        </p:txBody>
      </p:sp>
    </p:spTree>
    <p:extLst>
      <p:ext uri="{BB962C8B-B14F-4D97-AF65-F5344CB8AC3E}">
        <p14:creationId xmlns:p14="http://schemas.microsoft.com/office/powerpoint/2010/main" val="1052438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JIT – </a:t>
            </a:r>
            <a:r>
              <a:rPr lang="en-GB" dirty="0" err="1"/>
              <a:t>Ottimizzazione</a:t>
            </a:r>
            <a:r>
              <a:rPr lang="en-GB" dirty="0"/>
              <a:t> </a:t>
            </a:r>
            <a:r>
              <a:rPr lang="en-GB" dirty="0" err="1"/>
              <a:t>guidata</a:t>
            </a:r>
            <a:r>
              <a:rPr lang="en-GB" dirty="0"/>
              <a:t> dal </a:t>
            </a:r>
            <a:r>
              <a:rPr lang="en-GB" dirty="0" err="1"/>
              <a:t>profilo</a:t>
            </a:r>
            <a:r>
              <a:rPr lang="en-GB" dirty="0"/>
              <a:t> PGO</a:t>
            </a:r>
            <a:endParaRPr lang="en-US" dirty="0">
              <a:latin typeface="+mn-lt"/>
            </a:endParaRP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5C5267A9-5C2F-45C2-DAA9-5AD6271C6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it-IT" sz="2000" dirty="0"/>
              <a:t>"Dynamic PGO" è simile, tranne per il fatto che non è richiesto alcuno sforzo su come viene creata l'applicazione, sugli scenari su cui viene eseguita o altro.</a:t>
            </a:r>
            <a:br>
              <a:rPr lang="it-IT" sz="2000" dirty="0"/>
            </a:br>
            <a:endParaRPr lang="it-IT" sz="2000" dirty="0"/>
          </a:p>
          <a:p>
            <a:pPr>
              <a:lnSpc>
                <a:spcPct val="100000"/>
              </a:lnSpc>
            </a:pPr>
            <a:r>
              <a:rPr lang="it-IT" sz="2000" dirty="0"/>
              <a:t>Presentato per la prima volta in anteprima in .NET 6, disattivato per impostazione predefinita anche in .NET 7, ora in .NET 8 è attivo per default.</a:t>
            </a:r>
            <a:br>
              <a:rPr lang="it-IT" sz="2000" dirty="0"/>
            </a:br>
            <a:endParaRPr lang="it-IT" sz="2000" dirty="0"/>
          </a:p>
          <a:p>
            <a:pPr>
              <a:lnSpc>
                <a:spcPct val="100000"/>
              </a:lnSpc>
            </a:pPr>
            <a:r>
              <a:rPr lang="it-IT" sz="2000" dirty="0"/>
              <a:t>È stata modificata la compilazione a livelli aggiungendo più livelli, anche se continuiamo a riferirci a quello non ottimizzato come "livello 0" e a quello ottimizzato come "livello 1". </a:t>
            </a:r>
            <a:br>
              <a:rPr lang="it-IT" sz="2000" dirty="0"/>
            </a:br>
            <a:endParaRPr lang="it-IT" sz="2000" dirty="0"/>
          </a:p>
          <a:p>
            <a:pPr>
              <a:lnSpc>
                <a:spcPct val="100000"/>
              </a:lnSpc>
            </a:pPr>
            <a:r>
              <a:rPr lang="it-IT" sz="2000" dirty="0"/>
              <a:t>La strumentazione non è gratuita, l'obiettivo del livello 0 è rendere la compilazione il più economica possibile</a:t>
            </a:r>
          </a:p>
        </p:txBody>
      </p:sp>
    </p:spTree>
    <p:extLst>
      <p:ext uri="{BB962C8B-B14F-4D97-AF65-F5344CB8AC3E}">
        <p14:creationId xmlns:p14="http://schemas.microsoft.com/office/powerpoint/2010/main" val="266359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JIT – </a:t>
            </a:r>
            <a:r>
              <a:rPr lang="en-GB" dirty="0" err="1"/>
              <a:t>Ottimizzazione</a:t>
            </a:r>
            <a:r>
              <a:rPr lang="en-GB" dirty="0"/>
              <a:t> </a:t>
            </a:r>
            <a:r>
              <a:rPr lang="en-GB" dirty="0" err="1"/>
              <a:t>guidata</a:t>
            </a:r>
            <a:r>
              <a:rPr lang="en-GB" dirty="0"/>
              <a:t> dal </a:t>
            </a:r>
            <a:r>
              <a:rPr lang="en-GB" dirty="0" err="1"/>
              <a:t>profilo</a:t>
            </a:r>
            <a:r>
              <a:rPr lang="en-GB" dirty="0"/>
              <a:t> PGO</a:t>
            </a:r>
            <a:endParaRPr lang="en-US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C8B8C5-1A61-214B-6AD1-CB55C62A9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466" y="1285342"/>
            <a:ext cx="8521067" cy="496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827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Non-GC Heap</a:t>
            </a:r>
            <a:r>
              <a:rPr lang="en-US" dirty="0"/>
              <a:t> - "Frozen Segments"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7BAE91C6-C424-6CB7-C7DE-12D491364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32559"/>
            <a:ext cx="11277600" cy="1298043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2400" dirty="0"/>
              <a:t>.NET 8 introduce un nuovo </a:t>
            </a:r>
            <a:r>
              <a:rPr lang="en-GB" sz="2400" dirty="0" err="1"/>
              <a:t>meccanismo</a:t>
            </a:r>
            <a:r>
              <a:rPr lang="en-GB" sz="2400" dirty="0"/>
              <a:t> </a:t>
            </a:r>
            <a:r>
              <a:rPr lang="en-GB" sz="2400" dirty="0" err="1"/>
              <a:t>utilizzato</a:t>
            </a:r>
            <a:r>
              <a:rPr lang="en-GB" sz="2400" dirty="0"/>
              <a:t> dal JIT il Non-GC Heap (</a:t>
            </a:r>
            <a:r>
              <a:rPr lang="en-GB" sz="2400" dirty="0" err="1"/>
              <a:t>un'evoluzione</a:t>
            </a:r>
            <a:r>
              <a:rPr lang="en-GB" sz="2400" dirty="0"/>
              <a:t> del </a:t>
            </a:r>
            <a:r>
              <a:rPr lang="en-GB" sz="2400" dirty="0" err="1"/>
              <a:t>vecchio</a:t>
            </a:r>
            <a:r>
              <a:rPr lang="en-GB" sz="2400" dirty="0"/>
              <a:t> </a:t>
            </a:r>
            <a:r>
              <a:rPr lang="en-GB" sz="2400" dirty="0" err="1"/>
              <a:t>concetto</a:t>
            </a:r>
            <a:r>
              <a:rPr lang="en-GB" sz="2400" dirty="0"/>
              <a:t> di "Frozen Segments” </a:t>
            </a:r>
            <a:r>
              <a:rPr lang="en-GB" sz="2400" dirty="0" err="1"/>
              <a:t>utilizzato</a:t>
            </a:r>
            <a:r>
              <a:rPr lang="en-GB" sz="2400" dirty="0"/>
              <a:t> da Native AOT)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04C6C1-E821-6D60-5008-E4992DB6B967}"/>
              </a:ext>
            </a:extLst>
          </p:cNvPr>
          <p:cNvSpPr txBox="1"/>
          <p:nvPr/>
        </p:nvSpPr>
        <p:spPr>
          <a:xfrm>
            <a:off x="5638646" y="2977911"/>
            <a:ext cx="36405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; </a:t>
            </a:r>
            <a:r>
              <a:rPr lang="en-GB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Tests.GetPrefix</a:t>
            </a:r>
            <a:r>
              <a:rPr lang="en-GB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GB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mov rax,126A7C01498</a:t>
            </a:r>
          </a:p>
          <a:p>
            <a:r>
              <a:rPr lang="en-GB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mov rax,[rax]</a:t>
            </a:r>
          </a:p>
          <a:p>
            <a:r>
              <a:rPr lang="en-GB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</a:t>
            </a:r>
          </a:p>
          <a:p>
            <a:r>
              <a:rPr lang="en-GB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; Total bytes of code 14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7415C-E6FB-5639-2BF4-DBB7758C6D44}"/>
              </a:ext>
            </a:extLst>
          </p:cNvPr>
          <p:cNvSpPr txBox="1"/>
          <p:nvPr/>
        </p:nvSpPr>
        <p:spPr>
          <a:xfrm>
            <a:off x="5638646" y="2605745"/>
            <a:ext cx="1562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</a:rPr>
              <a:t>.NET 6/7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41C586-16F0-B7B1-6C19-F0B58287671C}"/>
              </a:ext>
            </a:extLst>
          </p:cNvPr>
          <p:cNvSpPr txBox="1"/>
          <p:nvPr/>
        </p:nvSpPr>
        <p:spPr>
          <a:xfrm>
            <a:off x="8933554" y="2976495"/>
            <a:ext cx="309037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; </a:t>
            </a:r>
            <a:r>
              <a:rPr lang="en-GB" sz="16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Tests.GetPrefix</a:t>
            </a:r>
            <a:r>
              <a:rPr lang="en-GB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en-GB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mov rax,227814EAEA8</a:t>
            </a:r>
          </a:p>
          <a:p>
            <a:r>
              <a:rPr lang="en-GB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ret</a:t>
            </a:r>
          </a:p>
          <a:p>
            <a:r>
              <a:rPr lang="en-GB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; Total bytes of code 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9E965-10F3-3567-2DFB-69CE06E6BD5C}"/>
              </a:ext>
            </a:extLst>
          </p:cNvPr>
          <p:cNvSpPr txBox="1"/>
          <p:nvPr/>
        </p:nvSpPr>
        <p:spPr>
          <a:xfrm>
            <a:off x="8933554" y="2606455"/>
            <a:ext cx="1562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+mj-lt"/>
              </a:rPr>
              <a:t>.NET 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661FDA-8E2B-1548-93F6-6888E9869E9D}"/>
              </a:ext>
            </a:extLst>
          </p:cNvPr>
          <p:cNvSpPr txBox="1"/>
          <p:nvPr/>
        </p:nvSpPr>
        <p:spPr>
          <a:xfrm>
            <a:off x="457199" y="6023153"/>
            <a:ext cx="1744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IT" sz="1600" i="1" dirty="0">
                <a:solidFill>
                  <a:prstClr val="black"/>
                </a:solidFill>
                <a:latin typeface="Calibri Light" panose="020F0302020204030204"/>
              </a:rPr>
              <a:t>DemoPGO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B8BE1A-20BF-FDBB-19F8-07E233EF3E3A}"/>
              </a:ext>
            </a:extLst>
          </p:cNvPr>
          <p:cNvSpPr txBox="1"/>
          <p:nvPr/>
        </p:nvSpPr>
        <p:spPr>
          <a:xfrm>
            <a:off x="7417103" y="5192156"/>
            <a:ext cx="460683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   Method |  Runtime |      Mean | Ratio |</a:t>
            </a:r>
          </a:p>
          <a:p>
            <a:r>
              <a:rPr lang="en-GB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|---------- |--------- |----------:|------:|</a:t>
            </a:r>
          </a:p>
          <a:p>
            <a:r>
              <a:rPr lang="en-GB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 </a:t>
            </a:r>
            <a:r>
              <a:rPr lang="en-GB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GetPrefix</a:t>
            </a:r>
            <a:r>
              <a:rPr lang="en-GB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.NET 6.0 | 0.8072 ns |  1.00 |</a:t>
            </a:r>
          </a:p>
          <a:p>
            <a:r>
              <a:rPr lang="en-GB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 </a:t>
            </a:r>
            <a:r>
              <a:rPr lang="en-GB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GetPrefix</a:t>
            </a:r>
            <a:r>
              <a:rPr lang="en-GB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.NET 7.0 | 0.6577 ns |  0.81 |</a:t>
            </a:r>
          </a:p>
          <a:p>
            <a:r>
              <a:rPr lang="en-GB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 </a:t>
            </a:r>
            <a:r>
              <a:rPr lang="en-GB" sz="1400" dirty="0" err="1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GetPrefix</a:t>
            </a:r>
            <a:r>
              <a:rPr lang="en-GB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.NET 8.0 | 0.1185 ns |  0.14 |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A7E2CA-66C8-99B9-27BD-3A282F0FC12A}"/>
              </a:ext>
            </a:extLst>
          </p:cNvPr>
          <p:cNvSpPr txBox="1"/>
          <p:nvPr/>
        </p:nvSpPr>
        <p:spPr>
          <a:xfrm>
            <a:off x="2398409" y="5192156"/>
            <a:ext cx="513830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      Method |  Runtime |      Mean </a:t>
            </a:r>
            <a:r>
              <a:rPr lang="en-GB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Ratio |  </a:t>
            </a:r>
            <a:endParaRPr lang="en-GB" sz="1400" dirty="0">
              <a:solidFill>
                <a:schemeClr val="tx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400" dirty="0">
                <a:solidFill>
                  <a:schemeClr val="tx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|------------- </a:t>
            </a:r>
            <a:r>
              <a:rPr lang="en-GB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|--------- |----------:|------:|</a:t>
            </a:r>
            <a:endParaRPr lang="en-GB" sz="1400" dirty="0">
              <a:solidFill>
                <a:schemeClr val="tx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400" dirty="0">
                <a:solidFill>
                  <a:schemeClr val="tx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en-GB" sz="1400" dirty="0" err="1">
                <a:solidFill>
                  <a:schemeClr val="tx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GetTestsType</a:t>
            </a:r>
            <a:r>
              <a:rPr lang="en-GB" sz="1400" dirty="0">
                <a:solidFill>
                  <a:schemeClr val="tx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| .NET 6.0 | 1.2022 ns </a:t>
            </a:r>
            <a:r>
              <a:rPr lang="en-GB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1.000 |  </a:t>
            </a:r>
            <a:endParaRPr lang="en-GB" sz="1400" dirty="0">
              <a:solidFill>
                <a:schemeClr val="tx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400" dirty="0">
                <a:solidFill>
                  <a:schemeClr val="tx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en-GB" sz="1400" dirty="0" err="1">
                <a:solidFill>
                  <a:schemeClr val="tx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GetTestsType</a:t>
            </a:r>
            <a:r>
              <a:rPr lang="en-GB" sz="1400" dirty="0">
                <a:solidFill>
                  <a:schemeClr val="tx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| .NET 7.0 | 0.2469 ns </a:t>
            </a:r>
            <a:r>
              <a:rPr lang="en-GB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0.206 |  </a:t>
            </a:r>
            <a:endParaRPr lang="en-GB" sz="1400" dirty="0">
              <a:solidFill>
                <a:schemeClr val="tx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GB" sz="1400" dirty="0">
                <a:solidFill>
                  <a:schemeClr val="tx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| </a:t>
            </a:r>
            <a:r>
              <a:rPr lang="en-GB" sz="1400" dirty="0" err="1">
                <a:solidFill>
                  <a:schemeClr val="tx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GetTestsType</a:t>
            </a:r>
            <a:r>
              <a:rPr lang="en-GB" sz="1400" dirty="0">
                <a:solidFill>
                  <a:schemeClr val="tx2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| .NET 8.0 | 0.0024 ns </a:t>
            </a:r>
            <a:r>
              <a:rPr lang="en-GB" sz="1400" dirty="0">
                <a:solidFill>
                  <a:schemeClr val="tx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0.002 |  </a:t>
            </a:r>
            <a:endParaRPr lang="en-GB" sz="1400" dirty="0">
              <a:solidFill>
                <a:schemeClr val="tx2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8AB1BCF8-7399-2460-2509-72B3E49AE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629703"/>
            <a:ext cx="5138303" cy="236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515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Devirtualizzazione</a:t>
            </a:r>
            <a:r>
              <a:rPr lang="en-GB" dirty="0"/>
              <a:t> </a:t>
            </a:r>
            <a:r>
              <a:rPr lang="en-GB" dirty="0" err="1"/>
              <a:t>protetta</a:t>
            </a:r>
            <a:r>
              <a:rPr lang="en-GB" dirty="0"/>
              <a:t> DGV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5BCF247A-5C8E-7E76-CC6A-E6C85A4C660C}"/>
              </a:ext>
            </a:extLst>
          </p:cNvPr>
          <p:cNvSpPr txBox="1">
            <a:spLocks/>
          </p:cNvSpPr>
          <p:nvPr/>
        </p:nvSpPr>
        <p:spPr>
          <a:xfrm>
            <a:off x="457201" y="1319819"/>
            <a:ext cx="11380124" cy="2014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BD2716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BD2716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BD2716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Una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delle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principali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ottimizzazioni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dei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feed PGO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dinamici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è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la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capacità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devirtualizzare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le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chiamate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virtuali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di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interfaccia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sito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chiamata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Come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notato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il JIT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tiene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traccia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dei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tipi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concreti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utilizzati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quindi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può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generare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percorso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rapido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 il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tipo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più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comune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;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questo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è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noto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come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devirtualizzazione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GB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protetta</a:t>
            </a:r>
            <a:r>
              <a:rPr lang="en-GB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(GDV).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60FC6A-095D-00AD-3945-44487B768ADA}"/>
              </a:ext>
            </a:extLst>
          </p:cNvPr>
          <p:cNvSpPr txBox="1"/>
          <p:nvPr/>
        </p:nvSpPr>
        <p:spPr>
          <a:xfrm>
            <a:off x="457200" y="3300586"/>
            <a:ext cx="106520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 result = _</a:t>
            </a:r>
            <a:r>
              <a:rPr lang="en-GB" dirty="0" err="1">
                <a:solidFill>
                  <a:prstClr val="black"/>
                </a:solidFill>
                <a:latin typeface="Cascadia Mono" panose="020B0609020000020004" pitchFamily="49" charset="0"/>
              </a:rPr>
              <a:t>valueProducer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!.</a:t>
            </a:r>
            <a:r>
              <a:rPr lang="en-GB" dirty="0" err="1">
                <a:solidFill>
                  <a:prstClr val="black"/>
                </a:solidFill>
                <a:latin typeface="Cascadia Mono" panose="020B0609020000020004" pitchFamily="49" charset="0"/>
              </a:rPr>
              <a:t>GetType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() == </a:t>
            </a:r>
            <a:r>
              <a:rPr lang="en-GB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typeof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(Producer42) ?</a:t>
            </a:r>
          </a:p>
          <a:p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                </a:t>
            </a:r>
            <a:r>
              <a:rPr lang="en-GB" dirty="0" err="1">
                <a:solidFill>
                  <a:prstClr val="black"/>
                </a:solidFill>
                <a:latin typeface="Cascadia Mono" panose="020B0609020000020004" pitchFamily="49" charset="0"/>
              </a:rPr>
              <a:t>Unsafe.As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&lt;Producer42&gt;(_</a:t>
            </a:r>
            <a:r>
              <a:rPr lang="en-GB" dirty="0" err="1">
                <a:solidFill>
                  <a:prstClr val="black"/>
                </a:solidFill>
                <a:latin typeface="Cascadia Mono" panose="020B0609020000020004" pitchFamily="49" charset="0"/>
              </a:rPr>
              <a:t>valueProducer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).</a:t>
            </a:r>
            <a:r>
              <a:rPr lang="en-GB" dirty="0" err="1">
                <a:solidFill>
                  <a:prstClr val="black"/>
                </a:solidFill>
                <a:latin typeface="Cascadia Mono" panose="020B0609020000020004" pitchFamily="49" charset="0"/>
              </a:rPr>
              <a:t>GetValue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() :</a:t>
            </a:r>
          </a:p>
          <a:p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                _</a:t>
            </a:r>
            <a:r>
              <a:rPr lang="en-GB" dirty="0" err="1">
                <a:solidFill>
                  <a:prstClr val="black"/>
                </a:solidFill>
                <a:latin typeface="Cascadia Mono" panose="020B0609020000020004" pitchFamily="49" charset="0"/>
              </a:rPr>
              <a:t>valueProducer.GetValue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 result * _factor;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D013E-C788-F676-DA3D-9EF7A3013227}"/>
              </a:ext>
            </a:extLst>
          </p:cNvPr>
          <p:cNvSpPr txBox="1"/>
          <p:nvPr/>
        </p:nvSpPr>
        <p:spPr>
          <a:xfrm>
            <a:off x="457199" y="4686293"/>
            <a:ext cx="928304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 result = _</a:t>
            </a:r>
            <a:r>
              <a:rPr lang="en-GB" dirty="0" err="1">
                <a:solidFill>
                  <a:prstClr val="black"/>
                </a:solidFill>
                <a:latin typeface="Cascadia Mono" panose="020B0609020000020004" pitchFamily="49" charset="0"/>
              </a:rPr>
              <a:t>valueProducer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!.</a:t>
            </a:r>
            <a:r>
              <a:rPr lang="en-GB" dirty="0" err="1">
                <a:solidFill>
                  <a:prstClr val="black"/>
                </a:solidFill>
                <a:latin typeface="Cascadia Mono" panose="020B0609020000020004" pitchFamily="49" charset="0"/>
              </a:rPr>
              <a:t>GetType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() == </a:t>
            </a:r>
            <a:r>
              <a:rPr lang="en-GB" dirty="0" err="1">
                <a:solidFill>
                  <a:srgbClr val="0000FF"/>
                </a:solidFill>
                <a:latin typeface="Cascadia Mono" panose="020B0609020000020004" pitchFamily="49" charset="0"/>
              </a:rPr>
              <a:t>typeof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(Producer42) ?</a:t>
            </a:r>
          </a:p>
          <a:p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                42 :</a:t>
            </a:r>
          </a:p>
          <a:p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                _</a:t>
            </a:r>
            <a:r>
              <a:rPr lang="en-GB" dirty="0" err="1">
                <a:solidFill>
                  <a:prstClr val="black"/>
                </a:solidFill>
                <a:latin typeface="Cascadia Mono" panose="020B0609020000020004" pitchFamily="49" charset="0"/>
              </a:rPr>
              <a:t>valueProducer.GetValue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GB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en-GB" dirty="0">
                <a:solidFill>
                  <a:prstClr val="black"/>
                </a:solidFill>
                <a:latin typeface="Cascadia Mono" panose="020B0609020000020004" pitchFamily="49" charset="0"/>
              </a:rPr>
              <a:t> result * _factor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8455DE-ECF8-0552-AEAA-6C07CFDC7B39}"/>
              </a:ext>
            </a:extLst>
          </p:cNvPr>
          <p:cNvSpPr txBox="1"/>
          <p:nvPr/>
        </p:nvSpPr>
        <p:spPr>
          <a:xfrm>
            <a:off x="7258639" y="5199391"/>
            <a:ext cx="493336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      Method |  Runtime |      Mean | Ratio |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|------------- |--------- |----------:|------:|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   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.NET 6.0 | 2.0347 ns |  1.00 |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   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.NET 7.0 | 1.6867 ns |  0.79 |</a:t>
            </a:r>
          </a:p>
          <a:p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|     </a:t>
            </a:r>
            <a:r>
              <a:rPr lang="en-GB" sz="1400" dirty="0" err="1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GetValue</a:t>
            </a:r>
            <a:r>
              <a:rPr lang="en-GB" sz="1400" dirty="0">
                <a:solidFill>
                  <a:prstClr val="black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.NET 8.0 | 0.2807 ns |  0.13 |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79655-1893-0CAF-09EE-033ACA3B422D}"/>
              </a:ext>
            </a:extLst>
          </p:cNvPr>
          <p:cNvSpPr txBox="1"/>
          <p:nvPr/>
        </p:nvSpPr>
        <p:spPr>
          <a:xfrm>
            <a:off x="457200" y="6072001"/>
            <a:ext cx="17448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i="1" dirty="0">
                <a:solidFill>
                  <a:prstClr val="black"/>
                </a:solidFill>
                <a:latin typeface="Calibri Light" panose="020F0302020204030204"/>
              </a:rPr>
              <a:t>DemoPGO</a:t>
            </a:r>
          </a:p>
        </p:txBody>
      </p:sp>
    </p:spTree>
    <p:extLst>
      <p:ext uri="{BB962C8B-B14F-4D97-AF65-F5344CB8AC3E}">
        <p14:creationId xmlns:p14="http://schemas.microsoft.com/office/powerpoint/2010/main" val="116715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Mesa">
            <a:extLst>
              <a:ext uri="{FF2B5EF4-FFF2-40B4-BE49-F238E27FC236}">
                <a16:creationId xmlns:a16="http://schemas.microsoft.com/office/drawing/2014/main" id="{55542C4E-82DC-EB35-6A17-8F0961868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630063"/>
            <a:ext cx="2104103" cy="520103"/>
          </a:xfrm>
          <a:prstGeom prst="rect">
            <a:avLst/>
          </a:prstGeom>
        </p:spPr>
      </p:pic>
      <p:pic>
        <p:nvPicPr>
          <p:cNvPr id="6" name="Immagine 5" descr="Overnet">
            <a:extLst>
              <a:ext uri="{FF2B5EF4-FFF2-40B4-BE49-F238E27FC236}">
                <a16:creationId xmlns:a16="http://schemas.microsoft.com/office/drawing/2014/main" id="{173D11AC-A1A1-8500-2A37-47C830920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103" y="2630063"/>
            <a:ext cx="3588548" cy="516338"/>
          </a:xfrm>
          <a:prstGeom prst="rect">
            <a:avLst/>
          </a:prstGeom>
        </p:spPr>
      </p:pic>
      <p:pic>
        <p:nvPicPr>
          <p:cNvPr id="8" name="Elemento grafico 7" descr="Ellycode - What do you need?">
            <a:extLst>
              <a:ext uri="{FF2B5EF4-FFF2-40B4-BE49-F238E27FC236}">
                <a16:creationId xmlns:a16="http://schemas.microsoft.com/office/drawing/2014/main" id="{E4550C9A-CE7C-667E-E00B-649AB1974F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31274" y="2466016"/>
            <a:ext cx="3506736" cy="844431"/>
          </a:xfrm>
          <a:prstGeom prst="rect">
            <a:avLst/>
          </a:prstGeom>
        </p:spPr>
      </p:pic>
      <p:pic>
        <p:nvPicPr>
          <p:cNvPr id="10" name="Immagine 9" descr="Brandplane - Makes your content fly">
            <a:extLst>
              <a:ext uri="{FF2B5EF4-FFF2-40B4-BE49-F238E27FC236}">
                <a16:creationId xmlns:a16="http://schemas.microsoft.com/office/drawing/2014/main" id="{E8ACE81C-E7BF-2DAC-8C30-CAE1E1758D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348" y="4077500"/>
            <a:ext cx="2753031" cy="1427896"/>
          </a:xfrm>
          <a:prstGeom prst="rect">
            <a:avLst/>
          </a:prstGeom>
        </p:spPr>
      </p:pic>
      <p:pic>
        <p:nvPicPr>
          <p:cNvPr id="12" name="Elemento grafico 11" descr=".NET software house">
            <a:extLst>
              <a:ext uri="{FF2B5EF4-FFF2-40B4-BE49-F238E27FC236}">
                <a16:creationId xmlns:a16="http://schemas.microsoft.com/office/drawing/2014/main" id="{B3E2ADCD-250D-1302-53D5-E93909ECA6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3588" y="4004868"/>
            <a:ext cx="1573161" cy="1573161"/>
          </a:xfrm>
          <a:prstGeom prst="rect">
            <a:avLst/>
          </a:prstGeom>
        </p:spPr>
      </p:pic>
      <p:sp>
        <p:nvSpPr>
          <p:cNvPr id="3" name="Titolo 1">
            <a:extLst>
              <a:ext uri="{FF2B5EF4-FFF2-40B4-BE49-F238E27FC236}">
                <a16:creationId xmlns:a16="http://schemas.microsoft.com/office/drawing/2014/main" id="{47B86DE7-F646-88F0-5AF9-6A880CB3A7F3}"/>
              </a:ext>
            </a:extLst>
          </p:cNvPr>
          <p:cNvSpPr txBox="1">
            <a:spLocks/>
          </p:cNvSpPr>
          <p:nvPr/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 spc="-50" baseline="0">
                <a:solidFill>
                  <a:schemeClr val="tx2">
                    <a:lumMod val="50000"/>
                  </a:schemeClr>
                </a:solidFill>
                <a:latin typeface="+mn-lt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it-IT"/>
              <a:t>I nostri sponsor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44599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JIT – </a:t>
            </a:r>
            <a:r>
              <a:rPr lang="en-GB" dirty="0" err="1"/>
              <a:t>Altri</a:t>
            </a:r>
            <a:r>
              <a:rPr lang="en-GB" dirty="0"/>
              <a:t> </a:t>
            </a:r>
            <a:r>
              <a:rPr lang="en-GB" dirty="0" err="1"/>
              <a:t>punti</a:t>
            </a:r>
            <a:r>
              <a:rPr lang="en-GB" dirty="0"/>
              <a:t>…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F8B2D-C207-17B9-90B6-673CD7465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4"/>
            <a:ext cx="10972800" cy="44227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GB" u="sng" dirty="0">
                <a:solidFill>
                  <a:srgbClr val="D59DFF"/>
                </a:solidFill>
                <a:effectLst/>
                <a:cs typeface="Calibri Light" panose="020F0302020204030204" pitchFamily="34" charset="0"/>
                <a:hlinkClick r:id="rId2"/>
              </a:rPr>
              <a:t>Tiering and Dynamic PGO</a:t>
            </a:r>
            <a:endParaRPr lang="en-GB" dirty="0">
              <a:solidFill>
                <a:srgbClr val="FFFFFF"/>
              </a:solidFill>
              <a:effectLst/>
              <a:cs typeface="Calibri Light" panose="020F03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GB" u="sng" dirty="0">
                <a:solidFill>
                  <a:srgbClr val="D59DFF"/>
                </a:solidFill>
                <a:effectLst/>
                <a:cs typeface="Calibri Light" panose="020F0302020204030204" pitchFamily="34" charset="0"/>
                <a:hlinkClick r:id="rId3"/>
              </a:rPr>
              <a:t>Vectorization</a:t>
            </a:r>
            <a:endParaRPr lang="en-GB" dirty="0">
              <a:solidFill>
                <a:srgbClr val="FFFFFF"/>
              </a:solidFill>
              <a:effectLst/>
              <a:cs typeface="Calibri Light" panose="020F03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GB" u="sng" dirty="0">
                <a:solidFill>
                  <a:srgbClr val="D59DFF"/>
                </a:solidFill>
                <a:effectLst/>
                <a:cs typeface="Calibri Light" panose="020F0302020204030204" pitchFamily="34" charset="0"/>
                <a:hlinkClick r:id="rId4"/>
              </a:rPr>
              <a:t>Branching</a:t>
            </a:r>
            <a:endParaRPr lang="en-GB" dirty="0">
              <a:solidFill>
                <a:srgbClr val="FFFFFF"/>
              </a:solidFill>
              <a:effectLst/>
              <a:cs typeface="Calibri Light" panose="020F03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GB" u="sng" dirty="0">
                <a:solidFill>
                  <a:srgbClr val="D59DFF"/>
                </a:solidFill>
                <a:effectLst/>
                <a:cs typeface="Calibri Light" panose="020F0302020204030204" pitchFamily="34" charset="0"/>
                <a:hlinkClick r:id="rId5"/>
              </a:rPr>
              <a:t>Bounds Checking</a:t>
            </a:r>
            <a:endParaRPr lang="en-GB" dirty="0">
              <a:solidFill>
                <a:srgbClr val="FFFFFF"/>
              </a:solidFill>
              <a:effectLst/>
              <a:cs typeface="Calibri Light" panose="020F03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GB" u="sng" dirty="0">
                <a:solidFill>
                  <a:srgbClr val="D59DFF"/>
                </a:solidFill>
                <a:effectLst/>
                <a:cs typeface="Calibri Light" panose="020F0302020204030204" pitchFamily="34" charset="0"/>
                <a:hlinkClick r:id="rId6"/>
              </a:rPr>
              <a:t>Constant Folding</a:t>
            </a:r>
            <a:endParaRPr lang="en-GB" dirty="0">
              <a:solidFill>
                <a:srgbClr val="FFFFFF"/>
              </a:solidFill>
              <a:effectLst/>
              <a:cs typeface="Calibri Light" panose="020F03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GB" u="sng" dirty="0">
                <a:solidFill>
                  <a:srgbClr val="D59DFF"/>
                </a:solidFill>
                <a:effectLst/>
                <a:cs typeface="Calibri Light" panose="020F0302020204030204" pitchFamily="34" charset="0"/>
                <a:hlinkClick r:id="rId7"/>
              </a:rPr>
              <a:t>Non-GC Heap</a:t>
            </a:r>
            <a:endParaRPr lang="en-GB" dirty="0">
              <a:solidFill>
                <a:srgbClr val="FFFFFF"/>
              </a:solidFill>
              <a:effectLst/>
              <a:cs typeface="Calibri Light" panose="020F03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GB" u="sng" dirty="0">
                <a:solidFill>
                  <a:srgbClr val="D59DFF"/>
                </a:solidFill>
                <a:effectLst/>
                <a:cs typeface="Calibri Light" panose="020F0302020204030204" pitchFamily="34" charset="0"/>
                <a:hlinkClick r:id="rId8"/>
              </a:rPr>
              <a:t>Zeroing</a:t>
            </a:r>
            <a:endParaRPr lang="en-GB" dirty="0">
              <a:solidFill>
                <a:srgbClr val="FFFFFF"/>
              </a:solidFill>
              <a:effectLst/>
              <a:cs typeface="Calibri Light" panose="020F03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GB" u="sng" dirty="0">
                <a:solidFill>
                  <a:srgbClr val="D59DFF"/>
                </a:solidFill>
                <a:effectLst/>
                <a:cs typeface="Calibri Light" panose="020F0302020204030204" pitchFamily="34" charset="0"/>
                <a:hlinkClick r:id="rId9"/>
              </a:rPr>
              <a:t>Value Types</a:t>
            </a:r>
            <a:endParaRPr lang="en-GB" dirty="0">
              <a:solidFill>
                <a:srgbClr val="FFFFFF"/>
              </a:solidFill>
              <a:effectLst/>
              <a:cs typeface="Calibri Light" panose="020F03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GB" u="sng" dirty="0">
                <a:solidFill>
                  <a:srgbClr val="D59DFF"/>
                </a:solidFill>
                <a:effectLst/>
                <a:cs typeface="Calibri Light" panose="020F0302020204030204" pitchFamily="34" charset="0"/>
                <a:hlinkClick r:id="rId10"/>
              </a:rPr>
              <a:t>Casting</a:t>
            </a:r>
            <a:endParaRPr lang="en-GB" dirty="0">
              <a:solidFill>
                <a:srgbClr val="FFFFFF"/>
              </a:solidFill>
              <a:effectLst/>
              <a:cs typeface="Calibri Light" panose="020F0302020204030204" pitchFamily="34" charset="0"/>
            </a:endParaRPr>
          </a:p>
          <a:p>
            <a:pPr>
              <a:lnSpc>
                <a:spcPct val="110000"/>
              </a:lnSpc>
            </a:pPr>
            <a:r>
              <a:rPr lang="en-GB" u="sng" dirty="0">
                <a:solidFill>
                  <a:srgbClr val="D59DFF"/>
                </a:solidFill>
                <a:effectLst/>
                <a:cs typeface="Calibri Light" panose="020F0302020204030204" pitchFamily="34" charset="0"/>
                <a:hlinkClick r:id="rId11"/>
              </a:rPr>
              <a:t>Peephole Optimizations</a:t>
            </a:r>
            <a:endParaRPr lang="en-GB" dirty="0">
              <a:solidFill>
                <a:srgbClr val="FFFFFF"/>
              </a:solidFill>
              <a:effectLst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70BEA7-D5BB-9FB9-F4DB-F178F5736F69}"/>
              </a:ext>
            </a:extLst>
          </p:cNvPr>
          <p:cNvSpPr txBox="1"/>
          <p:nvPr/>
        </p:nvSpPr>
        <p:spPr>
          <a:xfrm>
            <a:off x="3440322" y="5417402"/>
            <a:ext cx="866636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2"/>
              </a:rPr>
              <a:t>Performance Improvements in .NET 8</a:t>
            </a:r>
            <a:endParaRPr lang="en-GB" sz="240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r"/>
            <a:r>
              <a:rPr lang="en-GB" sz="2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13"/>
              </a:rPr>
              <a:t>Performance Improvements in ASP.NET Core 8</a:t>
            </a:r>
            <a:endParaRPr lang="en-GB" sz="240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Picture 5" descr="A purple circles with white text&#10;&#10;Description automatically generated">
            <a:extLst>
              <a:ext uri="{FF2B5EF4-FFF2-40B4-BE49-F238E27FC236}">
                <a16:creationId xmlns:a16="http://schemas.microsoft.com/office/drawing/2014/main" id="{C354EC99-0AFD-2B43-67E8-2174457F28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73540" y="2500152"/>
            <a:ext cx="6387872" cy="252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7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.NET 9 ?</a:t>
            </a:r>
            <a:endParaRPr lang="en-US" dirty="0">
              <a:latin typeface="+mn-lt"/>
            </a:endParaRPr>
          </a:p>
        </p:txBody>
      </p:sp>
      <p:pic>
        <p:nvPicPr>
          <p:cNvPr id="3" name="Picture 2" descr=".NET 9 Performance Improvements">
            <a:extLst>
              <a:ext uri="{FF2B5EF4-FFF2-40B4-BE49-F238E27FC236}">
                <a16:creationId xmlns:a16="http://schemas.microsoft.com/office/drawing/2014/main" id="{948FA4ED-20FF-2110-28E3-40B2AC0A1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725" y="1138035"/>
            <a:ext cx="7256318" cy="518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9166B1-CC17-0E03-8686-02702A618511}"/>
              </a:ext>
            </a:extLst>
          </p:cNvPr>
          <p:cNvSpPr txBox="1"/>
          <p:nvPr/>
        </p:nvSpPr>
        <p:spPr>
          <a:xfrm>
            <a:off x="4125725" y="566869"/>
            <a:ext cx="72563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PGO: Enable profiled casts by default #96597</a:t>
            </a:r>
            <a:endParaRPr lang="en-GB" sz="2400" dirty="0">
              <a:solidFill>
                <a:prstClr val="black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248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7032-2B8E-35DF-590C-3B97C6E62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0541B-BC27-E84E-2CC1-8DF8C3B19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it-IT" dirty="0"/>
              <a:t>.NET 8 è un passaggio essenziale</a:t>
            </a:r>
          </a:p>
          <a:p>
            <a:pPr>
              <a:lnSpc>
                <a:spcPct val="100000"/>
              </a:lnSpc>
            </a:pPr>
            <a:r>
              <a:rPr lang="it-IT" dirty="0"/>
              <a:t>Se siete già nel trend cominciato con .NET 5/6, .NET 8 dovrebbe essere un in-place upgrade (sperabilmente) poco doloroso con innumerevoli vantaggi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1131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988" y="1613093"/>
            <a:ext cx="7920023" cy="2025631"/>
          </a:xfrm>
        </p:spPr>
        <p:txBody>
          <a:bodyPr>
            <a:noAutofit/>
          </a:bodyPr>
          <a:lstStyle/>
          <a:p>
            <a:pPr algn="ctr"/>
            <a:r>
              <a:rPr lang="en-US" sz="6600" dirty="0"/>
              <a:t>Thanks!</a:t>
            </a:r>
            <a:br>
              <a:rPr lang="en-US" sz="6600" dirty="0"/>
            </a:br>
            <a:endParaRPr lang="en-US" sz="66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2E90F0-2A50-5446-8EF6-915944DDF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A5427C2-E97B-C3DB-01B9-28D77C60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Marco Parenzan</a:t>
            </a:r>
            <a:endParaRPr lang="it-IT" dirty="0"/>
          </a:p>
        </p:txBody>
      </p:sp>
      <p:pic>
        <p:nvPicPr>
          <p:cNvPr id="2" name="Picture 18" descr="5 profili “Marco Parenzan” | LinkedIn">
            <a:extLst>
              <a:ext uri="{FF2B5EF4-FFF2-40B4-BE49-F238E27FC236}">
                <a16:creationId xmlns:a16="http://schemas.microsoft.com/office/drawing/2014/main" id="{811121D3-9659-E5B1-3B9B-C2A34D368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 r="4613" b="3341"/>
          <a:stretch/>
        </p:blipFill>
        <p:spPr>
          <a:xfrm>
            <a:off x="974019" y="2357833"/>
            <a:ext cx="2670175" cy="2612289"/>
          </a:xfrm>
          <a:prstGeom prst="rect">
            <a:avLst/>
          </a:prstGeom>
          <a:noFill/>
        </p:spPr>
      </p:pic>
      <p:pic>
        <p:nvPicPr>
          <p:cNvPr id="3" name="Picture 4" descr="Beppe Platania's blog">
            <a:extLst>
              <a:ext uri="{FF2B5EF4-FFF2-40B4-BE49-F238E27FC236}">
                <a16:creationId xmlns:a16="http://schemas.microsoft.com/office/drawing/2014/main" id="{CB65C605-345B-35A4-DB7E-E1B91B5EA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501" y="2916042"/>
            <a:ext cx="1584901" cy="63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1nn0va - Home | Facebook">
            <a:extLst>
              <a:ext uri="{FF2B5EF4-FFF2-40B4-BE49-F238E27FC236}">
                <a16:creationId xmlns:a16="http://schemas.microsoft.com/office/drawing/2014/main" id="{CDB21F24-FBE1-BBA8-B9C7-BAB012856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106" y="3674251"/>
            <a:ext cx="1609691" cy="65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A63EE1-A7C8-6FA8-79F6-D7635B988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084" y="195373"/>
            <a:ext cx="4458280" cy="57262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001602A-4505-5C6F-EC49-070895C8D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483725">
            <a:off x="6796389" y="4801426"/>
            <a:ext cx="6096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0FA11B-71FC-BC33-0857-6DF194782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2203" y="2365430"/>
            <a:ext cx="2191497" cy="42815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4540453-D1E5-872E-5D14-B78AC932AA1E}"/>
              </a:ext>
            </a:extLst>
          </p:cNvPr>
          <p:cNvSpPr txBox="1">
            <a:spLocks/>
          </p:cNvSpPr>
          <p:nvPr/>
        </p:nvSpPr>
        <p:spPr>
          <a:xfrm>
            <a:off x="8277225" y="208080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marco_parenzan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62AAB26-116C-575E-222D-B5FDA656C21F}"/>
              </a:ext>
            </a:extLst>
          </p:cNvPr>
          <p:cNvSpPr txBox="1">
            <a:spLocks/>
          </p:cNvSpPr>
          <p:nvPr/>
        </p:nvSpPr>
        <p:spPr>
          <a:xfrm>
            <a:off x="8277225" y="3201578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A8658605-F649-024B-AF69-8D81F0575010}"/>
              </a:ext>
            </a:extLst>
          </p:cNvPr>
          <p:cNvSpPr txBox="1">
            <a:spLocks/>
          </p:cNvSpPr>
          <p:nvPr/>
        </p:nvSpPr>
        <p:spPr>
          <a:xfrm>
            <a:off x="8277225" y="4406490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E36975F-F177-FD56-F7C0-C077730F2B39}"/>
              </a:ext>
            </a:extLst>
          </p:cNvPr>
          <p:cNvSpPr txBox="1">
            <a:spLocks/>
          </p:cNvSpPr>
          <p:nvPr/>
        </p:nvSpPr>
        <p:spPr>
          <a:xfrm>
            <a:off x="1001990" y="5000156"/>
            <a:ext cx="2670175" cy="6540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MARCO PARENZAN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E9F5D012-0520-CE0E-0599-4F455D546A5E}"/>
              </a:ext>
            </a:extLst>
          </p:cNvPr>
          <p:cNvSpPr txBox="1">
            <a:spLocks/>
          </p:cNvSpPr>
          <p:nvPr/>
        </p:nvSpPr>
        <p:spPr>
          <a:xfrm>
            <a:off x="8277225" y="5288522"/>
            <a:ext cx="4010025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B7F81-1AF0-3D66-0D71-0779EFA009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746413">
            <a:off x="6767711" y="5350321"/>
            <a:ext cx="6096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9AACD6-3ED6-A6D8-421E-67832A7EC1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3106" y="4448794"/>
            <a:ext cx="1609691" cy="53656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4647596-3151-97D5-5FF9-EB72FFA8C478}"/>
              </a:ext>
            </a:extLst>
          </p:cNvPr>
          <p:cNvGrpSpPr/>
          <p:nvPr/>
        </p:nvGrpSpPr>
        <p:grpSpPr>
          <a:xfrm>
            <a:off x="7453384" y="1730049"/>
            <a:ext cx="1009948" cy="1009948"/>
            <a:chOff x="3328988" y="3201988"/>
            <a:chExt cx="392113" cy="392113"/>
          </a:xfrm>
        </p:grpSpPr>
        <p:sp>
          <p:nvSpPr>
            <p:cNvPr id="14" name="Oval 46">
              <a:extLst>
                <a:ext uri="{FF2B5EF4-FFF2-40B4-BE49-F238E27FC236}">
                  <a16:creationId xmlns:a16="http://schemas.microsoft.com/office/drawing/2014/main" id="{8A146B0B-24D7-D0B9-EC99-E2C39F4F4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E3CCFC29-BD10-2B27-9A69-28ED94A8B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9E2DCC-0C10-82C8-F47A-4EAD2948D256}"/>
              </a:ext>
            </a:extLst>
          </p:cNvPr>
          <p:cNvGrpSpPr/>
          <p:nvPr/>
        </p:nvGrpSpPr>
        <p:grpSpPr>
          <a:xfrm>
            <a:off x="7471172" y="3964265"/>
            <a:ext cx="1009948" cy="1005857"/>
            <a:chOff x="2809875" y="2679700"/>
            <a:chExt cx="392113" cy="390525"/>
          </a:xfrm>
        </p:grpSpPr>
        <p:sp>
          <p:nvSpPr>
            <p:cNvPr id="17" name="Oval 70">
              <a:extLst>
                <a:ext uri="{FF2B5EF4-FFF2-40B4-BE49-F238E27FC236}">
                  <a16:creationId xmlns:a16="http://schemas.microsoft.com/office/drawing/2014/main" id="{A5547AE4-C97E-B108-98C8-F060CB8C0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id="{73000579-CA15-B77A-EC05-55346D9B48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5D1496-2896-049D-D65D-613C480DA29C}"/>
              </a:ext>
            </a:extLst>
          </p:cNvPr>
          <p:cNvGrpSpPr/>
          <p:nvPr/>
        </p:nvGrpSpPr>
        <p:grpSpPr>
          <a:xfrm>
            <a:off x="7467083" y="2853325"/>
            <a:ext cx="1009948" cy="1013305"/>
            <a:chOff x="5048888" y="3010398"/>
            <a:chExt cx="1009948" cy="1013305"/>
          </a:xfrm>
        </p:grpSpPr>
        <p:sp>
          <p:nvSpPr>
            <p:cNvPr id="22" name="Oval 46">
              <a:extLst>
                <a:ext uri="{FF2B5EF4-FFF2-40B4-BE49-F238E27FC236}">
                  <a16:creationId xmlns:a16="http://schemas.microsoft.com/office/drawing/2014/main" id="{DA1853E8-098B-835B-3802-E7ED5E1EB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888" y="3013755"/>
              <a:ext cx="1009948" cy="1009948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2BE0B5-F68B-CA01-AB47-AFC32F268A87}"/>
                </a:ext>
              </a:extLst>
            </p:cNvPr>
            <p:cNvGrpSpPr/>
            <p:nvPr userDrawn="1"/>
          </p:nvGrpSpPr>
          <p:grpSpPr>
            <a:xfrm>
              <a:off x="5179794" y="3010398"/>
              <a:ext cx="763436" cy="763436"/>
              <a:chOff x="4380425" y="2085823"/>
              <a:chExt cx="392113" cy="392113"/>
            </a:xfrm>
          </p:grpSpPr>
          <p:sp>
            <p:nvSpPr>
              <p:cNvPr id="24" name="Oval 113">
                <a:extLst>
                  <a:ext uri="{FF2B5EF4-FFF2-40B4-BE49-F238E27FC236}">
                    <a16:creationId xmlns:a16="http://schemas.microsoft.com/office/drawing/2014/main" id="{8D5C3EE8-9199-BAF0-2332-AC630EA02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425" y="2085823"/>
                <a:ext cx="392113" cy="392113"/>
              </a:xfrm>
              <a:prstGeom prst="ellipse">
                <a:avLst/>
              </a:prstGeom>
              <a:solidFill>
                <a:srgbClr val="2D2D3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">
                <a:extLst>
                  <a:ext uri="{FF2B5EF4-FFF2-40B4-BE49-F238E27FC236}">
                    <a16:creationId xmlns:a16="http://schemas.microsoft.com/office/drawing/2014/main" id="{67474B0A-E470-3CCD-8D69-18B0A4130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230438"/>
                <a:ext cx="247650" cy="241300"/>
              </a:xfrm>
              <a:custGeom>
                <a:avLst/>
                <a:gdLst>
                  <a:gd name="T0" fmla="*/ 63 w 126"/>
                  <a:gd name="T1" fmla="*/ 0 h 123"/>
                  <a:gd name="T2" fmla="*/ 0 w 126"/>
                  <a:gd name="T3" fmla="*/ 63 h 123"/>
                  <a:gd name="T4" fmla="*/ 42 w 126"/>
                  <a:gd name="T5" fmla="*/ 123 h 123"/>
                  <a:gd name="T6" fmla="*/ 42 w 126"/>
                  <a:gd name="T7" fmla="*/ 123 h 123"/>
                  <a:gd name="T8" fmla="*/ 44 w 126"/>
                  <a:gd name="T9" fmla="*/ 123 h 123"/>
                  <a:gd name="T10" fmla="*/ 47 w 126"/>
                  <a:gd name="T11" fmla="*/ 119 h 123"/>
                  <a:gd name="T12" fmla="*/ 47 w 126"/>
                  <a:gd name="T13" fmla="*/ 119 h 123"/>
                  <a:gd name="T14" fmla="*/ 47 w 126"/>
                  <a:gd name="T15" fmla="*/ 119 h 123"/>
                  <a:gd name="T16" fmla="*/ 47 w 126"/>
                  <a:gd name="T17" fmla="*/ 108 h 123"/>
                  <a:gd name="T18" fmla="*/ 34 w 126"/>
                  <a:gd name="T19" fmla="*/ 108 h 123"/>
                  <a:gd name="T20" fmla="*/ 25 w 126"/>
                  <a:gd name="T21" fmla="*/ 98 h 123"/>
                  <a:gd name="T22" fmla="*/ 17 w 126"/>
                  <a:gd name="T23" fmla="*/ 89 h 123"/>
                  <a:gd name="T24" fmla="*/ 26 w 126"/>
                  <a:gd name="T25" fmla="*/ 90 h 123"/>
                  <a:gd name="T26" fmla="*/ 40 w 126"/>
                  <a:gd name="T27" fmla="*/ 101 h 123"/>
                  <a:gd name="T28" fmla="*/ 48 w 126"/>
                  <a:gd name="T29" fmla="*/ 99 h 123"/>
                  <a:gd name="T30" fmla="*/ 51 w 126"/>
                  <a:gd name="T31" fmla="*/ 92 h 123"/>
                  <a:gd name="T32" fmla="*/ 22 w 126"/>
                  <a:gd name="T33" fmla="*/ 62 h 123"/>
                  <a:gd name="T34" fmla="*/ 29 w 126"/>
                  <a:gd name="T35" fmla="*/ 43 h 123"/>
                  <a:gd name="T36" fmla="*/ 30 w 126"/>
                  <a:gd name="T37" fmla="*/ 26 h 123"/>
                  <a:gd name="T38" fmla="*/ 47 w 126"/>
                  <a:gd name="T39" fmla="*/ 33 h 123"/>
                  <a:gd name="T40" fmla="*/ 63 w 126"/>
                  <a:gd name="T41" fmla="*/ 31 h 123"/>
                  <a:gd name="T42" fmla="*/ 63 w 126"/>
                  <a:gd name="T43" fmla="*/ 31 h 123"/>
                  <a:gd name="T44" fmla="*/ 63 w 126"/>
                  <a:gd name="T45" fmla="*/ 31 h 123"/>
                  <a:gd name="T46" fmla="*/ 63 w 126"/>
                  <a:gd name="T47" fmla="*/ 31 h 123"/>
                  <a:gd name="T48" fmla="*/ 63 w 126"/>
                  <a:gd name="T49" fmla="*/ 31 h 123"/>
                  <a:gd name="T50" fmla="*/ 79 w 126"/>
                  <a:gd name="T51" fmla="*/ 33 h 123"/>
                  <a:gd name="T52" fmla="*/ 96 w 126"/>
                  <a:gd name="T53" fmla="*/ 26 h 123"/>
                  <a:gd name="T54" fmla="*/ 97 w 126"/>
                  <a:gd name="T55" fmla="*/ 43 h 123"/>
                  <a:gd name="T56" fmla="*/ 104 w 126"/>
                  <a:gd name="T57" fmla="*/ 62 h 123"/>
                  <a:gd name="T58" fmla="*/ 75 w 126"/>
                  <a:gd name="T59" fmla="*/ 92 h 123"/>
                  <a:gd name="T60" fmla="*/ 79 w 126"/>
                  <a:gd name="T61" fmla="*/ 103 h 123"/>
                  <a:gd name="T62" fmla="*/ 79 w 126"/>
                  <a:gd name="T63" fmla="*/ 119 h 123"/>
                  <a:gd name="T64" fmla="*/ 82 w 126"/>
                  <a:gd name="T65" fmla="*/ 123 h 123"/>
                  <a:gd name="T66" fmla="*/ 83 w 126"/>
                  <a:gd name="T67" fmla="*/ 123 h 123"/>
                  <a:gd name="T68" fmla="*/ 84 w 126"/>
                  <a:gd name="T69" fmla="*/ 123 h 123"/>
                  <a:gd name="T70" fmla="*/ 126 w 126"/>
                  <a:gd name="T71" fmla="*/ 63 h 123"/>
                  <a:gd name="T72" fmla="*/ 63 w 126"/>
                  <a:gd name="T7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3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1"/>
                      <a:pt x="17" y="114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3"/>
                      <a:pt x="43" y="123"/>
                      <a:pt x="44" y="123"/>
                    </a:cubicBezTo>
                    <a:cubicBezTo>
                      <a:pt x="46" y="123"/>
                      <a:pt x="47" y="122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6"/>
                      <a:pt x="47" y="112"/>
                      <a:pt x="47" y="108"/>
                    </a:cubicBezTo>
                    <a:cubicBezTo>
                      <a:pt x="43" y="109"/>
                      <a:pt x="37" y="110"/>
                      <a:pt x="34" y="108"/>
                    </a:cubicBezTo>
                    <a:cubicBezTo>
                      <a:pt x="30" y="106"/>
                      <a:pt x="27" y="103"/>
                      <a:pt x="25" y="98"/>
                    </a:cubicBezTo>
                    <a:cubicBezTo>
                      <a:pt x="23" y="92"/>
                      <a:pt x="17" y="90"/>
                      <a:pt x="17" y="89"/>
                    </a:cubicBezTo>
                    <a:cubicBezTo>
                      <a:pt x="16" y="88"/>
                      <a:pt x="23" y="86"/>
                      <a:pt x="26" y="90"/>
                    </a:cubicBezTo>
                    <a:cubicBezTo>
                      <a:pt x="30" y="94"/>
                      <a:pt x="33" y="102"/>
                      <a:pt x="40" y="101"/>
                    </a:cubicBezTo>
                    <a:cubicBezTo>
                      <a:pt x="44" y="100"/>
                      <a:pt x="46" y="100"/>
                      <a:pt x="48" y="99"/>
                    </a:cubicBezTo>
                    <a:cubicBezTo>
                      <a:pt x="48" y="97"/>
                      <a:pt x="49" y="94"/>
                      <a:pt x="51" y="92"/>
                    </a:cubicBezTo>
                    <a:cubicBezTo>
                      <a:pt x="34" y="89"/>
                      <a:pt x="22" y="80"/>
                      <a:pt x="22" y="62"/>
                    </a:cubicBezTo>
                    <a:cubicBezTo>
                      <a:pt x="22" y="54"/>
                      <a:pt x="25" y="47"/>
                      <a:pt x="29" y="43"/>
                    </a:cubicBezTo>
                    <a:cubicBezTo>
                      <a:pt x="28" y="39"/>
                      <a:pt x="27" y="30"/>
                      <a:pt x="30" y="26"/>
                    </a:cubicBezTo>
                    <a:cubicBezTo>
                      <a:pt x="30" y="26"/>
                      <a:pt x="35" y="24"/>
                      <a:pt x="47" y="33"/>
                    </a:cubicBezTo>
                    <a:cubicBezTo>
                      <a:pt x="52" y="32"/>
                      <a:pt x="57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9" y="31"/>
                      <a:pt x="74" y="32"/>
                      <a:pt x="79" y="33"/>
                    </a:cubicBezTo>
                    <a:cubicBezTo>
                      <a:pt x="92" y="24"/>
                      <a:pt x="96" y="26"/>
                      <a:pt x="96" y="26"/>
                    </a:cubicBezTo>
                    <a:cubicBezTo>
                      <a:pt x="99" y="30"/>
                      <a:pt x="98" y="39"/>
                      <a:pt x="97" y="43"/>
                    </a:cubicBezTo>
                    <a:cubicBezTo>
                      <a:pt x="101" y="47"/>
                      <a:pt x="104" y="54"/>
                      <a:pt x="104" y="62"/>
                    </a:cubicBezTo>
                    <a:cubicBezTo>
                      <a:pt x="104" y="80"/>
                      <a:pt x="92" y="89"/>
                      <a:pt x="75" y="92"/>
                    </a:cubicBezTo>
                    <a:cubicBezTo>
                      <a:pt x="79" y="95"/>
                      <a:pt x="79" y="101"/>
                      <a:pt x="79" y="103"/>
                    </a:cubicBezTo>
                    <a:cubicBezTo>
                      <a:pt x="79" y="105"/>
                      <a:pt x="79" y="119"/>
                      <a:pt x="79" y="119"/>
                    </a:cubicBezTo>
                    <a:cubicBezTo>
                      <a:pt x="79" y="122"/>
                      <a:pt x="80" y="123"/>
                      <a:pt x="82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09" y="114"/>
                      <a:pt x="126" y="91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6" name="Picture 2" descr="Brand @ Sessionize">
            <a:extLst>
              <a:ext uri="{FF2B5EF4-FFF2-40B4-BE49-F238E27FC236}">
                <a16:creationId xmlns:a16="http://schemas.microsoft.com/office/drawing/2014/main" id="{ABE4A6E0-39AE-B8CC-C0AE-CDF393D7D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083" y="5086807"/>
            <a:ext cx="967249" cy="967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60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Mirco Vanini</a:t>
            </a:r>
            <a:endParaRPr lang="en-US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071498-72FA-20BF-5D09-994BD05D9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644560"/>
            <a:ext cx="1784440" cy="17844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E49C28-2A9B-D2B5-C7C0-ED6A06E542F0}"/>
              </a:ext>
            </a:extLst>
          </p:cNvPr>
          <p:cNvSpPr/>
          <p:nvPr/>
        </p:nvSpPr>
        <p:spPr>
          <a:xfrm>
            <a:off x="2782628" y="5870133"/>
            <a:ext cx="5004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Microsoft® MVP </a:t>
            </a:r>
            <a:r>
              <a:rPr lang="en-GB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Developer Technologies</a:t>
            </a:r>
            <a:endParaRPr lang="en" dirty="0">
              <a:solidFill>
                <a:prstClr val="black">
                  <a:lumMod val="75000"/>
                  <a:lumOff val="25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7E9E66-1360-6D06-060B-89BF5824A134}"/>
              </a:ext>
            </a:extLst>
          </p:cNvPr>
          <p:cNvSpPr txBox="1"/>
          <p:nvPr/>
        </p:nvSpPr>
        <p:spPr>
          <a:xfrm>
            <a:off x="2782627" y="1936615"/>
            <a:ext cx="843147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  <a:buFont typeface="Arial" panose="020B0604020202020204" pitchFamily="34" charset="0"/>
              <a:buNone/>
              <a:defRPr/>
            </a:pPr>
            <a:r>
              <a:rPr lang="it-IT" sz="2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Consulente con oltre 35 anni di esperienza, specializzato in soluzioni industriali ed embedded, cofondatore della community </a:t>
            </a:r>
            <a:r>
              <a:rPr lang="it-IT" sz="240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XeDotNet</a:t>
            </a:r>
            <a:r>
              <a:rPr lang="it-IT" sz="240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relatore e Microsoft MVP dal 2012</a:t>
            </a:r>
            <a:endParaRPr lang="en-GB" sz="2400" dirty="0">
              <a:solidFill>
                <a:prstClr val="black">
                  <a:lumMod val="75000"/>
                  <a:lumOff val="25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05CB41-5F25-8964-71A6-ED3A30DF060A}"/>
              </a:ext>
            </a:extLst>
          </p:cNvPr>
          <p:cNvSpPr txBox="1"/>
          <p:nvPr/>
        </p:nvSpPr>
        <p:spPr>
          <a:xfrm>
            <a:off x="2782628" y="4709121"/>
            <a:ext cx="4218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</a:t>
            </a:r>
            <a:r>
              <a:rPr lang="en-GB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MircoVanini</a:t>
            </a:r>
            <a:endParaRPr lang="en-GB" dirty="0">
              <a:solidFill>
                <a:prstClr val="black">
                  <a:lumMod val="75000"/>
                  <a:lumOff val="25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www.proxsoft.it</a:t>
            </a:r>
            <a:endParaRPr lang="en-GB" dirty="0">
              <a:solidFill>
                <a:prstClr val="black">
                  <a:lumMod val="75000"/>
                  <a:lumOff val="25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</a:t>
            </a:r>
            <a:r>
              <a:rPr lang="en-GB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www.linkedin.com</a:t>
            </a:r>
            <a:r>
              <a:rPr lang="en-GB" dirty="0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/in/</a:t>
            </a:r>
            <a:r>
              <a:rPr lang="en-GB" dirty="0" err="1">
                <a:solidFill>
                  <a:prstClr val="black">
                    <a:lumMod val="75000"/>
                    <a:lumOff val="25000"/>
                  </a:prst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proxsoft</a:t>
            </a:r>
            <a:endParaRPr lang="en-GB" dirty="0">
              <a:solidFill>
                <a:prstClr val="black">
                  <a:lumMod val="75000"/>
                  <a:lumOff val="25000"/>
                </a:prst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C7B5036-F7F8-E323-619E-7A0B7F190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39" y="4686880"/>
            <a:ext cx="1001959" cy="1552585"/>
          </a:xfrm>
          <a:prstGeom prst="rect">
            <a:avLst/>
          </a:prstGeom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E444F25C-9233-BC52-1500-2BCC263C5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698" y="5016501"/>
            <a:ext cx="2057400" cy="12319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24C2B6C-C264-EC2C-0C1B-5A306B05D7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7774023" y="4713586"/>
            <a:ext cx="609600" cy="914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8B4140-C6A9-001B-84B9-8CD0D4254B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774023" y="5412933"/>
            <a:ext cx="609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03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 dirty="0"/>
              <a:t>.</a:t>
            </a:r>
            <a:r>
              <a:rPr lang="fr-FR" dirty="0"/>
              <a:t> NET 8 C# </a:t>
            </a:r>
            <a:r>
              <a:rPr lang="fr-FR" dirty="0" err="1"/>
              <a:t>Language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/>
              <a:t>&amp; Performance </a:t>
            </a:r>
            <a:r>
              <a:rPr lang="fr-FR" dirty="0" err="1"/>
              <a:t>Improvement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pPr lvl="0"/>
            <a:r>
              <a:rPr lang="en-US" dirty="0"/>
              <a:t>Mirco Vanini - Marco </a:t>
            </a:r>
            <a:r>
              <a:rPr lang="en-US" dirty="0" err="1"/>
              <a:t>Parenzan</a:t>
            </a:r>
            <a:endParaRPr lang="en-US" dirty="0"/>
          </a:p>
          <a:p>
            <a:pPr lvl="0"/>
            <a:br>
              <a:rPr lang="en-US" sz="18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B63A-DAD9-3196-D5C4-35E9D0C10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.NET - Produttività e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23B4D-F87B-197B-B492-21F0AC029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Produttività: lavorare sullo stile del codice per scriverne meno e meglio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Performance: conoscere e sfruttare i cambiamenti sottostanti al JIT / BCL</a:t>
            </a:r>
          </a:p>
        </p:txBody>
      </p:sp>
    </p:spTree>
    <p:extLst>
      <p:ext uri="{BB962C8B-B14F-4D97-AF65-F5344CB8AC3E}">
        <p14:creationId xmlns:p14="http://schemas.microsoft.com/office/powerpoint/2010/main" val="1908945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29E345-3AE8-C3CA-955F-DFA369314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Produttività: alcune novità di .NET 8 e C# 12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3317F1-8F8A-4D4B-66A3-67EC63F52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Marco Parenzan</a:t>
            </a:r>
          </a:p>
        </p:txBody>
      </p:sp>
    </p:spTree>
    <p:extLst>
      <p:ext uri="{BB962C8B-B14F-4D97-AF65-F5344CB8AC3E}">
        <p14:creationId xmlns:p14="http://schemas.microsoft.com/office/powerpoint/2010/main" val="4121429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5AF373-C69A-F5BF-881B-85D6126AC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DEMO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2AA12C0-1547-63AF-4542-10739FF0E5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6492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29E345-3AE8-C3CA-955F-DFA369314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1709738"/>
            <a:ext cx="11016343" cy="2852737"/>
          </a:xfrm>
        </p:spPr>
        <p:txBody>
          <a:bodyPr/>
          <a:lstStyle/>
          <a:p>
            <a:r>
              <a:rPr lang="it-IT" dirty="0"/>
              <a:t>Performance: alcuni dei tanti miglioramenti introdotti da .NET 8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3317F1-8F8A-4D4B-66A3-67EC63F523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Mirco Vanini</a:t>
            </a:r>
          </a:p>
        </p:txBody>
      </p:sp>
    </p:spTree>
    <p:extLst>
      <p:ext uri="{BB962C8B-B14F-4D97-AF65-F5344CB8AC3E}">
        <p14:creationId xmlns:p14="http://schemas.microsoft.com/office/powerpoint/2010/main" val="161750489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816</TotalTime>
  <Words>1409</Words>
  <Application>Microsoft Office PowerPoint</Application>
  <PresentationFormat>Widescreen</PresentationFormat>
  <Paragraphs>167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Calibri Light</vt:lpstr>
      <vt:lpstr>Consolas</vt:lpstr>
      <vt:lpstr>Open Sans</vt:lpstr>
      <vt:lpstr>Cascadia Mono</vt:lpstr>
      <vt:lpstr>Arial</vt:lpstr>
      <vt:lpstr>Calibri</vt:lpstr>
      <vt:lpstr>1_Office Theme</vt:lpstr>
      <vt:lpstr>PowerPoint Presentation</vt:lpstr>
      <vt:lpstr>PowerPoint Presentation</vt:lpstr>
      <vt:lpstr>Marco Parenzan</vt:lpstr>
      <vt:lpstr>Mirco Vanini</vt:lpstr>
      <vt:lpstr>. NET 8 C# Language  &amp; Performance Improvement</vt:lpstr>
      <vt:lpstr>.NET - Produttività e Performance</vt:lpstr>
      <vt:lpstr>Produttività: alcune novità di .NET 8 e C# 12</vt:lpstr>
      <vt:lpstr>DEMO</vt:lpstr>
      <vt:lpstr>Performance: alcuni dei tanti miglioramenti introdotti da .NET 8</vt:lpstr>
      <vt:lpstr>Performance</vt:lpstr>
      <vt:lpstr>JIT – Compilazione a più livelli</vt:lpstr>
      <vt:lpstr>JIT – Sostituzione sullo stack OSR</vt:lpstr>
      <vt:lpstr>JIT – Sostituzione sullo stack OSR</vt:lpstr>
      <vt:lpstr>JIT – Sostituzione sullo stack OSR</vt:lpstr>
      <vt:lpstr>JIT – Ottimizzazione guidata dal profilo PGO</vt:lpstr>
      <vt:lpstr>JIT – Ottimizzazione guidata dal profilo PGO</vt:lpstr>
      <vt:lpstr>JIT – Ottimizzazione guidata dal profilo PGO</vt:lpstr>
      <vt:lpstr>Non-GC Heap - "Frozen Segments"</vt:lpstr>
      <vt:lpstr>Devirtualizzazione protetta DGV</vt:lpstr>
      <vt:lpstr>JIT – Altri punti…</vt:lpstr>
      <vt:lpstr>.NET 9 ?</vt:lpstr>
      <vt:lpstr>Conclusioni</vt:lpstr>
      <vt:lpstr>Thanks!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Marco Parenzan</cp:lastModifiedBy>
  <cp:revision>21</cp:revision>
  <dcterms:created xsi:type="dcterms:W3CDTF">2023-09-13T17:25:02Z</dcterms:created>
  <dcterms:modified xsi:type="dcterms:W3CDTF">2024-05-31T12:32:08Z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